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notesSlides/notesSlide3.xml" ContentType="application/vnd.openxmlformats-officedocument.presentationml.notesSlide+xml"/>
  <Override PartName="/ppt/charts/chart2.xml" ContentType="application/vnd.openxmlformats-officedocument.drawingml.chart+xml"/>
  <Override PartName="/ppt/theme/themeOverride1.xml" ContentType="application/vnd.openxmlformats-officedocument.themeOverride+xml"/>
  <Override PartName="/ppt/notesSlides/notesSlide4.xml" ContentType="application/vnd.openxmlformats-officedocument.presentationml.notesSlide+xml"/>
  <Override PartName="/ppt/charts/chart3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5.xml" ContentType="application/vnd.openxmlformats-officedocument.presentationml.notesSlide+xml"/>
  <Override PartName="/ppt/charts/chart4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rts/chart5.xml" ContentType="application/vnd.openxmlformats-officedocument.drawingml.chart+xml"/>
  <Override PartName="/ppt/theme/themeOverride2.xml" ContentType="application/vnd.openxmlformats-officedocument.themeOverride+xml"/>
  <Override PartName="/ppt/drawings/drawing1.xml" ContentType="application/vnd.openxmlformats-officedocument.drawingml.chartshapes+xml"/>
  <Override PartName="/ppt/notesSlides/notesSlide8.xml" ContentType="application/vnd.openxmlformats-officedocument.presentationml.notesSlide+xml"/>
  <Override PartName="/ppt/charts/chart6.xml" ContentType="application/vnd.openxmlformats-officedocument.drawingml.chart+xml"/>
  <Override PartName="/ppt/drawings/drawing2.xml" ContentType="application/vnd.openxmlformats-officedocument.drawingml.chartshapes+xml"/>
  <Override PartName="/ppt/charts/chart7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drawings/drawing3.xml" ContentType="application/vnd.openxmlformats-officedocument.drawingml.chartshapes+xml"/>
  <Override PartName="/ppt/notesSlides/notesSlide9.xml" ContentType="application/vnd.openxmlformats-officedocument.presentationml.notesSlide+xml"/>
  <Override PartName="/ppt/charts/chart8.xml" ContentType="application/vnd.openxmlformats-officedocument.drawingml.chart+xml"/>
  <Override PartName="/ppt/notesSlides/notesSlide10.xml" ContentType="application/vnd.openxmlformats-officedocument.presentationml.notesSlide+xml"/>
  <Override PartName="/ppt/charts/chart9.xml" ContentType="application/vnd.openxmlformats-officedocument.drawingml.chart+xml"/>
  <Override PartName="/ppt/notesSlides/notesSlide11.xml" ContentType="application/vnd.openxmlformats-officedocument.presentationml.notesSlide+xml"/>
  <Override PartName="/ppt/charts/chart10.xml" ContentType="application/vnd.openxmlformats-officedocument.drawingml.chart+xml"/>
  <Override PartName="/ppt/theme/themeOverride3.xml" ContentType="application/vnd.openxmlformats-officedocument.themeOverr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86" r:id="rId2"/>
  </p:sldMasterIdLst>
  <p:notesMasterIdLst>
    <p:notesMasterId r:id="rId16"/>
  </p:notesMasterIdLst>
  <p:sldIdLst>
    <p:sldId id="294" r:id="rId3"/>
    <p:sldId id="295" r:id="rId4"/>
    <p:sldId id="270" r:id="rId5"/>
    <p:sldId id="272" r:id="rId6"/>
    <p:sldId id="299" r:id="rId7"/>
    <p:sldId id="300" r:id="rId8"/>
    <p:sldId id="298" r:id="rId9"/>
    <p:sldId id="292" r:id="rId10"/>
    <p:sldId id="290" r:id="rId11"/>
    <p:sldId id="277" r:id="rId12"/>
    <p:sldId id="297" r:id="rId13"/>
    <p:sldId id="291" r:id="rId14"/>
    <p:sldId id="267" r:id="rId15"/>
  </p:sldIdLst>
  <p:sldSz cx="9144000" cy="6858000" type="screen4x3"/>
  <p:notesSz cx="6858000" cy="99472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CA2DC"/>
    <a:srgbClr val="AEA8D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44" y="13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_rels/chart10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10.xlsx"/><Relationship Id="rId1" Type="http://schemas.openxmlformats.org/officeDocument/2006/relationships/themeOverride" Target="../theme/themeOverride3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2.xlsx"/><Relationship Id="rId1" Type="http://schemas.openxmlformats.org/officeDocument/2006/relationships/themeOverride" Target="../theme/themeOverride1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3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4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.xml"/><Relationship Id="rId2" Type="http://schemas.openxmlformats.org/officeDocument/2006/relationships/package" Target="../embeddings/_____Microsoft_Excel5.xlsx"/><Relationship Id="rId1" Type="http://schemas.openxmlformats.org/officeDocument/2006/relationships/themeOverride" Target="../theme/themeOverride2.xml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_____Microsoft_Excel6.xlsx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7.xlsx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chartUserShapes" Target="../drawings/drawing3.xm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7612130340822051E-2"/>
          <c:y val="0.14706199700245637"/>
          <c:w val="0.77060654876730872"/>
          <c:h val="0.6887800853161287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Ярославль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 smtClean="0"/>
                      <a:t>0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 dirty="0" smtClean="0"/>
                      <a:t>415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 dirty="0" smtClean="0"/>
                      <a:t>0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 smtClean="0"/>
                      <a:t>415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Лист1!$A$2:$A$3</c:f>
              <c:strCache>
                <c:ptCount val="2"/>
                <c:pt idx="0">
                  <c:v>Плановые проверки</c:v>
                </c:pt>
                <c:pt idx="1">
                  <c:v>По иным основаниям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0</c:v>
                </c:pt>
                <c:pt idx="1">
                  <c:v>129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7A01-49BD-9510-1F787E2833AD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37"/>
        <c:axId val="277045480"/>
        <c:axId val="277045872"/>
      </c:barChart>
      <c:catAx>
        <c:axId val="2770454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277045872"/>
        <c:crosses val="autoZero"/>
        <c:auto val="1"/>
        <c:lblAlgn val="ctr"/>
        <c:lblOffset val="100"/>
        <c:noMultiLvlLbl val="0"/>
      </c:catAx>
      <c:valAx>
        <c:axId val="277045872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277045480"/>
        <c:crosses val="autoZero"/>
        <c:crossBetween val="between"/>
      </c:valAx>
      <c:spPr>
        <a:noFill/>
        <a:ln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7.7168890337647109E-2"/>
          <c:y val="2.1121264303966224E-2"/>
          <c:w val="0.87360633764707196"/>
          <c:h val="0.7037039862204729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Ярославль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hade val="51000"/>
                    <a:satMod val="130000"/>
                  </a:schemeClr>
                </a:gs>
                <a:gs pos="80000">
                  <a:schemeClr val="accent1">
                    <a:shade val="93000"/>
                    <a:satMod val="130000"/>
                  </a:schemeClr>
                </a:gs>
                <a:gs pos="100000">
                  <a:schemeClr val="accent1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dLbl>
              <c:idx val="0"/>
              <c:layout>
                <c:manualLayout>
                  <c:x val="-5.2874470045989339E-3"/>
                  <c:y val="1.7940326827344264E-3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974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7376-40DB-BF19-738E02556E40}"/>
                </c:ex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-2.0626197963001668E-3"/>
                  <c:y val="-4.4756211958086003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81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7376-40DB-BF19-738E02556E40}"/>
                </c:ex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-1.0100819017237717E-2"/>
                  <c:y val="-2.9163424331901385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893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2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Проведена проверка знаний            в области энергетического надзора</c:v>
                </c:pt>
                <c:pt idx="1">
                  <c:v>Не сдали экзамен</c:v>
                </c:pt>
                <c:pt idx="2">
                  <c:v>Сдали экзамен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974</c:v>
                </c:pt>
                <c:pt idx="1">
                  <c:v>81</c:v>
                </c:pt>
                <c:pt idx="2">
                  <c:v>893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7376-40DB-BF19-738E02556E4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96825280"/>
        <c:axId val="296831944"/>
      </c:barChart>
      <c:catAx>
        <c:axId val="2968252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2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296831944"/>
        <c:crosses val="autoZero"/>
        <c:auto val="1"/>
        <c:lblAlgn val="ctr"/>
        <c:lblOffset val="100"/>
        <c:noMultiLvlLbl val="0"/>
      </c:catAx>
      <c:valAx>
        <c:axId val="296831944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296825280"/>
        <c:crosses val="autoZero"/>
        <c:crossBetween val="between"/>
      </c:valAx>
      <c:spPr>
        <a:noFill/>
        <a:ln>
          <a:noFill/>
        </a:ln>
        <a:effectLst/>
        <a:sp3d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9.6446313325670455E-2"/>
          <c:y val="2.1121264303966221E-2"/>
          <c:w val="0.87360633764707196"/>
          <c:h val="0.7037039862204729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Ярославль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hade val="51000"/>
                    <a:satMod val="130000"/>
                  </a:schemeClr>
                </a:gs>
                <a:gs pos="80000">
                  <a:schemeClr val="accent1">
                    <a:shade val="93000"/>
                    <a:satMod val="130000"/>
                  </a:schemeClr>
                </a:gs>
                <a:gs pos="100000">
                  <a:schemeClr val="accent1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dLbl>
              <c:idx val="0"/>
              <c:layout>
                <c:manualLayout>
                  <c:x val="6.2975444939746038E-3"/>
                  <c:y val="-9.8747361404288407E-3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3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7376-40DB-BF19-738E02556E40}"/>
                </c:ex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6.2975444939745448E-3"/>
                  <c:y val="-2.068186868125764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0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7376-40DB-BF19-738E02556E40}"/>
                </c:ex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-4.9476189157056736E-3"/>
                  <c:y val="-7.0547716920342316E-3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8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7376-40DB-BF19-738E02556E40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2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В отношении юридических лиц</c:v>
                </c:pt>
                <c:pt idx="1">
                  <c:v>Количество протоколов временного запрета деятельности</c:v>
                </c:pt>
                <c:pt idx="2">
                  <c:v>В отношении должностных лиц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24</c:v>
                </c:pt>
                <c:pt idx="1">
                  <c:v>1</c:v>
                </c:pt>
                <c:pt idx="2">
                  <c:v>70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7376-40DB-BF19-738E02556E4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77047440"/>
        <c:axId val="277042344"/>
      </c:barChart>
      <c:catAx>
        <c:axId val="2770474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2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277042344"/>
        <c:crosses val="autoZero"/>
        <c:auto val="1"/>
        <c:lblAlgn val="ctr"/>
        <c:lblOffset val="100"/>
        <c:noMultiLvlLbl val="0"/>
      </c:catAx>
      <c:valAx>
        <c:axId val="277042344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277047440"/>
        <c:crosses val="autoZero"/>
        <c:crossBetween val="between"/>
      </c:valAx>
      <c:spPr>
        <a:noFill/>
        <a:ln>
          <a:noFill/>
        </a:ln>
        <a:effectLst/>
        <a:sp3d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2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48560455566099187"/>
          <c:y val="0.14772942959190419"/>
          <c:w val="0.50468704292795197"/>
          <c:h val="0.68929127607642893"/>
        </c:manualLayout>
      </c:layout>
      <c:bar3DChart>
        <c:barDir val="col"/>
        <c:grouping val="cluster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77044304"/>
        <c:axId val="277042736"/>
        <c:axId val="0"/>
      </c:bar3DChart>
      <c:catAx>
        <c:axId val="277044304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277042736"/>
        <c:crosses val="autoZero"/>
        <c:auto val="1"/>
        <c:lblAlgn val="ctr"/>
        <c:lblOffset val="100"/>
        <c:noMultiLvlLbl val="0"/>
      </c:catAx>
      <c:valAx>
        <c:axId val="277042736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27704430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2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2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48560455566099187"/>
          <c:y val="0.14772942959190419"/>
          <c:w val="0.50468704292795197"/>
          <c:h val="0.68929127607642893"/>
        </c:manualLayout>
      </c:layout>
      <c:bar3DChart>
        <c:barDir val="col"/>
        <c:grouping val="cluster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77047048"/>
        <c:axId val="277048616"/>
        <c:axId val="0"/>
      </c:bar3DChart>
      <c:catAx>
        <c:axId val="277047048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277048616"/>
        <c:crosses val="autoZero"/>
        <c:auto val="1"/>
        <c:lblAlgn val="ctr"/>
        <c:lblOffset val="100"/>
        <c:noMultiLvlLbl val="0"/>
      </c:catAx>
      <c:valAx>
        <c:axId val="277048616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27704704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2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54917421587791548"/>
          <c:y val="0.1721644077423698"/>
          <c:w val="0.41441066107769803"/>
          <c:h val="0.6915600156056065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Ярославль</c:v>
                </c:pt>
              </c:strCache>
            </c:strRef>
          </c:tx>
          <c:spPr>
            <a:solidFill>
              <a:srgbClr val="333399">
                <a:lumMod val="60000"/>
                <a:lumOff val="40000"/>
              </a:srgbClr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dLbl>
              <c:idx val="0"/>
              <c:layout>
                <c:manualLayout>
                  <c:x val="1.4785644437905299E-3"/>
                  <c:y val="-1.8982757334730697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1400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-3.7900509002854296E-3"/>
                  <c:y val="-1.009971114320631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117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8.1800784530399323E-2"/>
                  <c:y val="0.2257526941450950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67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7376-40DB-BF19-738E02556E40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2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Лист1!$A$2:$A$3</c:f>
              <c:strCache>
                <c:ptCount val="2"/>
                <c:pt idx="0">
                  <c:v>Информирование </c:v>
                </c:pt>
                <c:pt idx="1">
                  <c:v>Объявление предостережений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1400</c:v>
                </c:pt>
                <c:pt idx="1">
                  <c:v>900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7376-40DB-BF19-738E02556E4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77049400"/>
        <c:axId val="277041952"/>
      </c:barChart>
      <c:catAx>
        <c:axId val="2770494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2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277041952"/>
        <c:crosses val="autoZero"/>
        <c:auto val="1"/>
        <c:lblAlgn val="ctr"/>
        <c:lblOffset val="100"/>
        <c:noMultiLvlLbl val="0"/>
      </c:catAx>
      <c:valAx>
        <c:axId val="277041952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277049400"/>
        <c:crosses val="autoZero"/>
        <c:crossBetween val="between"/>
      </c:valAx>
      <c:spPr>
        <a:noFill/>
        <a:ln>
          <a:noFill/>
        </a:ln>
        <a:effectLst/>
        <a:sp3d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2">
    <c:autoUpdate val="0"/>
  </c:externalData>
  <c:userShapes r:id="rId3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400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ru-RU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Готовность  муниципальных образований </a:t>
            </a:r>
            <a:r>
              <a:rPr lang="ru-RU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Костромской</a:t>
            </a:r>
            <a:r>
              <a:rPr lang="ru-RU" sz="1400" b="1" baseline="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области </a:t>
            </a:r>
            <a:r>
              <a:rPr lang="ru-RU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 </a:t>
            </a:r>
            <a:r>
              <a:rPr lang="ru-RU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отопительному периоду 2023-2024 гг.</a:t>
            </a:r>
            <a:endParaRPr lang="ru-RU" sz="1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c:rich>
      </c:tx>
      <c:layout>
        <c:manualLayout>
          <c:xMode val="edge"/>
          <c:yMode val="edge"/>
          <c:x val="0.16878413486412197"/>
          <c:y val="2.771420459455123E-2"/>
        </c:manualLayout>
      </c:layout>
      <c:overlay val="0"/>
      <c:spPr>
        <a:noFill/>
        <a:ln>
          <a:noFill/>
        </a:ln>
        <a:effectLst/>
      </c:spPr>
    </c:title>
    <c:autoTitleDeleted val="0"/>
    <c:view3D>
      <c:rotX val="30"/>
      <c:rotY val="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Готовность муниципальных образований Московской области к ОЗП 2017-2018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  <a:ln w="3175"/>
          </c:spPr>
          <c:dPt>
            <c:idx val="0"/>
            <c:bubble3D val="0"/>
            <c:spPr>
              <a:solidFill>
                <a:schemeClr val="accent1"/>
              </a:solidFill>
              <a:ln>
                <a:solidFill>
                  <a:schemeClr val="tx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98DD-467A-8FE6-8354FC3571D8}"/>
              </c:ext>
            </c:extLst>
          </c:dPt>
          <c:dPt>
            <c:idx val="1"/>
            <c:bubble3D val="0"/>
            <c:spPr>
              <a:solidFill>
                <a:schemeClr val="accent2">
                  <a:lumMod val="60000"/>
                  <a:lumOff val="40000"/>
                </a:schemeClr>
              </a:solidFill>
              <a:ln w="3175">
                <a:solidFill>
                  <a:schemeClr val="tx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98DD-467A-8FE6-8354FC3571D8}"/>
              </c:ext>
            </c:extLst>
          </c:dPt>
          <c:dLbls>
            <c:dLbl>
              <c:idx val="0"/>
              <c:layout>
                <c:manualLayout>
                  <c:x val="8.9501708045517187E-2"/>
                  <c:y val="-1.2946157450439628E-2"/>
                </c:manualLayout>
              </c:layout>
              <c:tx>
                <c:rich>
                  <a:bodyPr/>
                  <a:lstStyle/>
                  <a:p>
                    <a:r>
                      <a:rPr lang="en-US" sz="1600" b="1" i="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33 (92%)</a:t>
                    </a:r>
                    <a:endParaRPr lang="en-US" sz="1396" b="1" i="0" dirty="0">
                      <a:latin typeface="Times New Roman" panose="02020603050405020304" pitchFamily="18" charset="0"/>
                      <a:cs typeface="Times New Roman" panose="02020603050405020304" pitchFamily="18" charset="0"/>
                    </a:endParaRPr>
                  </a:p>
                </c:rich>
              </c:tx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98DD-467A-8FE6-8354FC3571D8}"/>
                </c:ex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-1.281443937749773E-2"/>
                  <c:y val="2.6266004327123835E-3"/>
                </c:manualLayout>
              </c:layout>
              <c:tx>
                <c:rich>
                  <a:bodyPr/>
                  <a:lstStyle/>
                  <a:p>
                    <a:r>
                      <a:rPr lang="en-US" sz="16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3 (8%)</a:t>
                    </a:r>
                    <a:endParaRPr lang="en-US" sz="1396" b="1" dirty="0">
                      <a:latin typeface="Times New Roman" panose="02020603050405020304" pitchFamily="18" charset="0"/>
                      <a:cs typeface="Times New Roman" panose="02020603050405020304" pitchFamily="18" charset="0"/>
                    </a:endParaRPr>
                  </a:p>
                </c:rich>
              </c:tx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98DD-467A-8FE6-8354FC3571D8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1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Лист1!$A$2:$A$3</c:f>
              <c:strCache>
                <c:ptCount val="2"/>
                <c:pt idx="0">
                  <c:v>признаны готовыми к отопительному периоду</c:v>
                </c:pt>
                <c:pt idx="1">
                  <c:v>признаны неготовыми к отопительному периоду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33</c:v>
                </c:pt>
                <c:pt idx="1">
                  <c:v>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98DD-467A-8FE6-8354FC3571D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  <c:spPr>
        <a:noFill/>
        <a:ln w="25332">
          <a:noFill/>
        </a:ln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  <c:userShapes r:id="rId2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1400" b="1" i="0" baseline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% готовности  муниципальных образований  </a:t>
            </a:r>
            <a:endParaRPr lang="ru-RU" sz="140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ru-RU" sz="1400" b="1" i="0" baseline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 Костромской области</a:t>
            </a:r>
            <a:endParaRPr lang="ru-RU" sz="14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>
        <c:manualLayout>
          <c:layoutTarget val="inner"/>
          <c:xMode val="edge"/>
          <c:yMode val="edge"/>
          <c:x val="3.6988505497572183E-2"/>
          <c:y val="0.22698697509211463"/>
          <c:w val="0.92602298900485569"/>
          <c:h val="0.585672816988128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2022-2023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Лист1!$A$2</c:f>
              <c:strCache>
                <c:ptCount val="1"/>
                <c:pt idx="0">
                  <c:v>Костромская область</c:v>
                </c:pt>
              </c:strCache>
            </c:strRef>
          </c:cat>
          <c:val>
            <c:numRef>
              <c:f>Лист1!$B$2</c:f>
              <c:numCache>
                <c:formatCode>General</c:formatCode>
                <c:ptCount val="1"/>
                <c:pt idx="0">
                  <c:v>80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2023-2024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Лист1!$A$2</c:f>
              <c:strCache>
                <c:ptCount val="1"/>
                <c:pt idx="0">
                  <c:v>Костромская область</c:v>
                </c:pt>
              </c:strCache>
            </c:strRef>
          </c:cat>
          <c:val>
            <c:numRef>
              <c:f>Лист1!$C$2</c:f>
              <c:numCache>
                <c:formatCode>General</c:formatCode>
                <c:ptCount val="1"/>
                <c:pt idx="0">
                  <c:v>92</c:v>
                </c:pt>
              </c:numCache>
            </c:numRef>
          </c:val>
        </c:ser>
        <c:ser>
          <c:idx val="2"/>
          <c:order val="2"/>
          <c:tx>
            <c:strRef>
              <c:f>Лист1!#REF!</c:f>
              <c:strCache>
                <c:ptCount val="1"/>
                <c:pt idx="0">
                  <c:v>#REF!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Лист1!$A$2</c:f>
              <c:strCache>
                <c:ptCount val="1"/>
                <c:pt idx="0">
                  <c:v>Костромская область</c:v>
                </c:pt>
              </c:strCache>
            </c:strRef>
          </c:cat>
          <c:val>
            <c:numRef>
              <c:f>Лист1!#REF!</c:f>
              <c:numCache>
                <c:formatCode>General</c:formatCode>
                <c:ptCount val="1"/>
                <c:pt idx="0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90"/>
        <c:overlap val="13"/>
        <c:axId val="277046264"/>
        <c:axId val="296830376"/>
      </c:barChart>
      <c:catAx>
        <c:axId val="2770462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96830376"/>
        <c:crosses val="autoZero"/>
        <c:auto val="1"/>
        <c:lblAlgn val="ctr"/>
        <c:lblOffset val="100"/>
        <c:noMultiLvlLbl val="0"/>
      </c:catAx>
      <c:valAx>
        <c:axId val="296830376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2770462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2"/>
        <c:delete val="1"/>
      </c:legendEntry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  <c:userShapes r:id="rId4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6724464477491932E-2"/>
          <c:y val="0.10776604743722439"/>
          <c:w val="0.89897409059812083"/>
          <c:h val="0.6511558544777077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Ярославль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dLbl>
              <c:idx val="0"/>
              <c:layout>
                <c:manualLayout>
                  <c:x val="-1.9946196454362223E-3"/>
                  <c:y val="-3.2652317383838453E-3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400" b="1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defRPr>
                    </a:pPr>
                    <a:r>
                      <a:rPr lang="en-US" dirty="0" smtClean="0"/>
                      <a:t>309</a:t>
                    </a:r>
                    <a:endParaRPr lang="en-US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BD63-46FE-A83C-469AD33C6F6B}"/>
                </c:ex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-7.5586839557509489E-3"/>
                  <c:y val="3.6540774221967545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BD63-46FE-A83C-469AD33C6F6B}"/>
                </c:ext>
                <c:ext xmlns:c15="http://schemas.microsoft.com/office/drawing/2012/chart" uri="{CE6537A1-D6FC-4f65-9D91-7224C49458BB}"/>
              </c:extLst>
            </c:dLbl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BD63-46FE-A83C-469AD33C6F6B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Принято решений о согласовнии границ охранных зон объектов электросетевого хозяйства</c:v>
                </c:pt>
              </c:strCache>
            </c:strRef>
          </c:cat>
          <c:val>
            <c:numRef>
              <c:f>Лист1!$B$2</c:f>
              <c:numCache>
                <c:formatCode>General</c:formatCode>
                <c:ptCount val="1"/>
                <c:pt idx="0">
                  <c:v>306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BD63-46FE-A83C-469AD33C6F6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96830768"/>
        <c:axId val="296825672"/>
      </c:barChart>
      <c:catAx>
        <c:axId val="2968307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296825672"/>
        <c:crosses val="autoZero"/>
        <c:auto val="1"/>
        <c:lblAlgn val="ctr"/>
        <c:lblOffset val="100"/>
        <c:noMultiLvlLbl val="0"/>
      </c:catAx>
      <c:valAx>
        <c:axId val="296825672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2968307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2.3868324080294295E-2"/>
          <c:y val="5.0517223814473801E-2"/>
          <c:w val="0.90062241267065857"/>
          <c:h val="0.6024942953918667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Объекты теплоснабжения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dLbl>
              <c:idx val="0"/>
              <c:layout>
                <c:manualLayout>
                  <c:x val="-1.9946196454362223E-3"/>
                  <c:y val="-3.2652317383838453E-3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400" b="1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dirty="0" smtClean="0"/>
                      <a:t>18</a:t>
                    </a:r>
                    <a:endParaRPr lang="en-US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BD63-46FE-A83C-469AD33C6F6B}"/>
                </c:ex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-7.5586839557509489E-3"/>
                  <c:y val="3.6540774221967545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BD63-46FE-A83C-469AD33C6F6B}"/>
                </c:ext>
                <c:ext xmlns:c15="http://schemas.microsoft.com/office/drawing/2012/chart" uri="{CE6537A1-D6FC-4f65-9D91-7224C49458BB}"/>
              </c:extLst>
            </c:dLbl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BD63-46FE-A83C-469AD33C6F6B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Допущено в эксплуатацию</c:v>
                </c:pt>
              </c:strCache>
            </c:strRef>
          </c:cat>
          <c:val>
            <c:numRef>
              <c:f>Лист1!$B$2</c:f>
              <c:numCache>
                <c:formatCode>General</c:formatCode>
                <c:ptCount val="1"/>
                <c:pt idx="0">
                  <c:v>18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BD63-46FE-A83C-469AD33C6F6B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Объектов электросетевого хозяйства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 dirty="0" smtClean="0"/>
                      <a:t>23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Допущено в эксплуатацию</c:v>
                </c:pt>
              </c:strCache>
            </c:strRef>
          </c:cat>
          <c:val>
            <c:numRef>
              <c:f>Лист1!$C$2</c:f>
              <c:numCache>
                <c:formatCode>General</c:formatCode>
                <c:ptCount val="1"/>
                <c:pt idx="0">
                  <c:v>23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7-BD63-46FE-A83C-469AD33C6F6B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Жилые дома</c:v>
                </c:pt>
              </c:strCache>
            </c:strRef>
          </c:tx>
          <c:spPr>
            <a:solidFill>
              <a:srgbClr val="FFFF00"/>
            </a:solidFill>
            <a:ln>
              <a:solidFill>
                <a:schemeClr val="accent2">
                  <a:lumMod val="40000"/>
                  <a:lumOff val="6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 dirty="0" smtClean="0"/>
                      <a:t>8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400" b="1">
                    <a:latin typeface="+mn-lt"/>
                    <a:cs typeface="Times New Roman" panose="02020603050405020304" pitchFamily="18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Лист1!$A$2</c:f>
              <c:strCache>
                <c:ptCount val="1"/>
                <c:pt idx="0">
                  <c:v>Допущено в эксплуатацию</c:v>
                </c:pt>
              </c:strCache>
            </c:strRef>
          </c:cat>
          <c:val>
            <c:numRef>
              <c:f>Лист1!$D$2</c:f>
              <c:numCache>
                <c:formatCode>General</c:formatCode>
                <c:ptCount val="1"/>
                <c:pt idx="0">
                  <c:v>8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Электроустановки потребителей</c:v>
                </c:pt>
              </c:strCache>
            </c:strRef>
          </c:tx>
          <c:spPr>
            <a:solidFill>
              <a:srgbClr val="00B0F0"/>
            </a:solidFill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 dirty="0" smtClean="0"/>
                      <a:t>11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400" b="1"/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Лист1!$A$2</c:f>
              <c:strCache>
                <c:ptCount val="1"/>
                <c:pt idx="0">
                  <c:v>Допущено в эксплуатацию</c:v>
                </c:pt>
              </c:strCache>
            </c:strRef>
          </c:cat>
          <c:val>
            <c:numRef>
              <c:f>Лист1!$E$2</c:f>
              <c:numCache>
                <c:formatCode>General</c:formatCode>
                <c:ptCount val="1"/>
                <c:pt idx="0">
                  <c:v>11</c:v>
                </c:pt>
              </c:numCache>
            </c:numRef>
          </c:val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Социально-значимые объекты</c:v>
                </c:pt>
              </c:strCache>
            </c:strRef>
          </c:tx>
          <c:spPr>
            <a:solidFill>
              <a:srgbClr val="92D050"/>
            </a:solidFill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 dirty="0" smtClean="0"/>
                      <a:t>16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400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Лист1!$A$2</c:f>
              <c:strCache>
                <c:ptCount val="1"/>
                <c:pt idx="0">
                  <c:v>Допущено в эксплуатацию</c:v>
                </c:pt>
              </c:strCache>
            </c:strRef>
          </c:cat>
          <c:val>
            <c:numRef>
              <c:f>Лист1!$F$2</c:f>
              <c:numCache>
                <c:formatCode>General</c:formatCode>
                <c:ptCount val="1"/>
                <c:pt idx="0">
                  <c:v>16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96831160"/>
        <c:axId val="296828416"/>
      </c:barChart>
      <c:catAx>
        <c:axId val="2968311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96828416"/>
        <c:crosses val="autoZero"/>
        <c:auto val="1"/>
        <c:lblAlgn val="ctr"/>
        <c:lblOffset val="100"/>
        <c:noMultiLvlLbl val="0"/>
      </c:catAx>
      <c:valAx>
        <c:axId val="296828416"/>
        <c:scaling>
          <c:orientation val="minMax"/>
        </c:scaling>
        <c:delete val="1"/>
        <c:axPos val="l"/>
        <c:majorGridlines>
          <c:spPr>
            <a:ln w="9525" cap="flat" cmpd="sng" algn="ctr"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29683116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7.4174001434939213E-2"/>
          <c:y val="0.74252044958893471"/>
          <c:w val="0.84535648687009857"/>
          <c:h val="0.2088179583137620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6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66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0.01802</cdr:x>
      <cdr:y>0.14299</cdr:y>
    </cdr:from>
    <cdr:to>
      <cdr:x>0.54955</cdr:x>
      <cdr:y>0.49921</cdr:y>
    </cdr:to>
    <cdr:sp macro="" textlink="">
      <cdr:nvSpPr>
        <cdr:cNvPr id="7" name="Прямоугольник 6"/>
        <cdr:cNvSpPr/>
      </cdr:nvSpPr>
      <cdr:spPr bwMode="auto">
        <a:xfrm xmlns:a="http://schemas.openxmlformats.org/drawingml/2006/main">
          <a:off x="144016" y="598140"/>
          <a:ext cx="4248472" cy="1490092"/>
        </a:xfrm>
        <a:prstGeom xmlns:a="http://schemas.openxmlformats.org/drawingml/2006/main" prst="rect">
          <a:avLst/>
        </a:prstGeom>
        <a:solidFill xmlns:a="http://schemas.openxmlformats.org/drawingml/2006/main">
          <a:srgbClr val="92D050"/>
        </a:solidFill>
        <a:ln xmlns:a="http://schemas.openxmlformats.org/drawingml/2006/main" w="9525" cap="sq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 xmlns:a="http://schemas.openxmlformats.org/drawingml/2006/main"/>
        <a:scene3d xmlns:a="http://schemas.openxmlformats.org/drawingml/2006/main">
          <a:camera prst="orthographicFront"/>
          <a:lightRig rig="threePt" dir="t"/>
        </a:scene3d>
        <a:sp3d xmlns:a="http://schemas.openxmlformats.org/drawingml/2006/main">
          <a:bevelT/>
        </a:sp3d>
      </cdr:spPr>
      <cdr:txBody>
        <a:bodyPr xmlns:a="http://schemas.openxmlformats.org/drawingml/2006/main" vertOverflow="clip" vert="horz" wrap="square" lIns="91440" tIns="45720" rIns="91440" bIns="45720" numCol="1" anchor="t" anchorCtr="0" compatLnSpc="1">
          <a:prstTxWarp prst="textNoShape">
            <a:avLst/>
          </a:prstTxWarp>
        </a:bodyPr>
        <a:lstStyle xmlns:a="http://schemas.openxmlformats.org/drawingml/2006/main"/>
        <a:p xmlns:a="http://schemas.openxmlformats.org/drawingml/2006/main">
          <a:pPr algn="ctr"/>
          <a:r>
            <a: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Информирование </a:t>
          </a:r>
        </a:p>
        <a:p xmlns:a="http://schemas.openxmlformats.org/drawingml/2006/main">
          <a:pPr marL="171450" indent="-171450" algn="ctr">
            <a:buFontTx/>
            <a:buChar char="-"/>
          </a:pPr>
          <a:r>
            <a:rPr lang="ru-RU" sz="1400" dirty="0">
              <a:latin typeface="Times New Roman" panose="02020603050405020304" pitchFamily="18" charset="0"/>
              <a:cs typeface="Times New Roman" panose="02020603050405020304" pitchFamily="18" charset="0"/>
            </a:rPr>
            <a:t>о</a:t>
          </a:r>
          <a:r>
            <a: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бзор нарушений обязательных требований;</a:t>
          </a:r>
        </a:p>
        <a:p xmlns:a="http://schemas.openxmlformats.org/drawingml/2006/main">
          <a:pPr marL="171450" indent="-171450" algn="ctr">
            <a:buFontTx/>
            <a:buChar char="-"/>
          </a:pPr>
          <a:r>
            <a:rPr lang="ru-RU" sz="1400" dirty="0">
              <a:latin typeface="Times New Roman" panose="02020603050405020304" pitchFamily="18" charset="0"/>
              <a:cs typeface="Times New Roman" panose="02020603050405020304" pitchFamily="18" charset="0"/>
            </a:rPr>
            <a:t>п</a:t>
          </a:r>
          <a:r>
            <a: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редложения о проведении </a:t>
          </a:r>
          <a:r>
            <a:rPr lang="ru-RU" sz="14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самообследования</a:t>
          </a:r>
          <a:r>
            <a: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;</a:t>
          </a:r>
        </a:p>
        <a:p xmlns:a="http://schemas.openxmlformats.org/drawingml/2006/main">
          <a:pPr marL="171450" indent="-171450" algn="ctr">
            <a:buFontTx/>
            <a:buChar char="-"/>
          </a:pPr>
          <a:r>
            <a: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перечень организационно-технических мероприятий;</a:t>
          </a:r>
        </a:p>
        <a:p xmlns:a="http://schemas.openxmlformats.org/drawingml/2006/main">
          <a:pPr algn="ctr"/>
          <a:r>
            <a: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- анализ аварийности и травматизма.</a:t>
          </a:r>
        </a:p>
        <a:p xmlns:a="http://schemas.openxmlformats.org/drawingml/2006/main">
          <a:pPr algn="just"/>
          <a:endParaRPr lang="ru-RU" dirty="0"/>
        </a:p>
      </cdr:txBody>
    </cdr:sp>
  </cdr:relSizeAnchor>
  <cdr:relSizeAnchor xmlns:cdr="http://schemas.openxmlformats.org/drawingml/2006/chartDrawing">
    <cdr:from>
      <cdr:x>0.01802</cdr:x>
      <cdr:y>0.53363</cdr:y>
    </cdr:from>
    <cdr:to>
      <cdr:x>0.54955</cdr:x>
      <cdr:y>0.88985</cdr:y>
    </cdr:to>
    <cdr:sp macro="" textlink="">
      <cdr:nvSpPr>
        <cdr:cNvPr id="8" name="Прямоугольник 7"/>
        <cdr:cNvSpPr/>
      </cdr:nvSpPr>
      <cdr:spPr bwMode="auto">
        <a:xfrm xmlns:a="http://schemas.openxmlformats.org/drawingml/2006/main">
          <a:off x="144016" y="2232248"/>
          <a:ext cx="4248472" cy="1490092"/>
        </a:xfrm>
        <a:prstGeom xmlns:a="http://schemas.openxmlformats.org/drawingml/2006/main" prst="rect">
          <a:avLst/>
        </a:prstGeom>
        <a:solidFill xmlns:a="http://schemas.openxmlformats.org/drawingml/2006/main">
          <a:srgbClr val="92D050"/>
        </a:solidFill>
        <a:ln xmlns:a="http://schemas.openxmlformats.org/drawingml/2006/main" w="9525" cap="sq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 xmlns:a="http://schemas.openxmlformats.org/drawingml/2006/main"/>
        <a:scene3d xmlns:a="http://schemas.openxmlformats.org/drawingml/2006/main">
          <a:camera prst="orthographicFront"/>
          <a:lightRig rig="threePt" dir="t"/>
        </a:scene3d>
        <a:sp3d xmlns:a="http://schemas.openxmlformats.org/drawingml/2006/main">
          <a:bevelT/>
        </a:sp3d>
      </cdr:spPr>
      <cdr:txBody>
        <a:bodyPr xmlns:a="http://schemas.openxmlformats.org/drawingml/2006/main" vert="horz" wrap="square" lIns="91440" tIns="45720" rIns="91440" bIns="45720" numCol="1" anchor="t" anchorCtr="0" compatLnSpc="1">
          <a:prstTxWarp prst="textNoShape">
            <a:avLst/>
          </a:prstTxWarp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Объявление предостережений</a:t>
          </a:r>
        </a:p>
        <a:p xmlns:a="http://schemas.openxmlformats.org/drawingml/2006/main">
          <a:pPr marL="171450" indent="-171450" algn="ctr">
            <a:buFontTx/>
            <a:buChar char="-"/>
          </a:pPr>
          <a:r>
            <a: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получение неудовлетворительной оценки </a:t>
          </a:r>
          <a:br>
            <a: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rPr>
          </a:br>
          <a:r>
            <a: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по проверке знаний;</a:t>
          </a:r>
        </a:p>
        <a:p xmlns:a="http://schemas.openxmlformats.org/drawingml/2006/main">
          <a:pPr marL="171450" indent="-171450" algn="ctr">
            <a:buFontTx/>
            <a:buChar char="-"/>
          </a:pPr>
          <a:r>
            <a: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по техническому состоянию объектов энергетики;</a:t>
          </a:r>
        </a:p>
        <a:p xmlns:a="http://schemas.openxmlformats.org/drawingml/2006/main">
          <a:pPr marL="171450" indent="-171450" algn="ctr">
            <a:buFontTx/>
            <a:buChar char="-"/>
          </a:pPr>
          <a:r>
            <a: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не прохождение проверки знаний в комиссии </a:t>
          </a:r>
          <a:r>
            <a:rPr lang="ru-RU" sz="14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Ростехнадзора</a:t>
          </a:r>
          <a:r>
            <a: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.</a:t>
          </a:r>
          <a:endParaRPr lang="ru-RU" sz="1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0.54564</cdr:x>
      <cdr:y>0.62844</cdr:y>
    </cdr:from>
    <cdr:to>
      <cdr:x>0.73405</cdr:x>
      <cdr:y>0.91063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648184" y="2036378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0.24786</cdr:x>
      <cdr:y>0.24506</cdr:y>
    </cdr:from>
    <cdr:to>
      <cdr:x>0.35702</cdr:x>
      <cdr:y>0.33632</cdr:y>
    </cdr:to>
    <cdr:sp macro="" textlink="">
      <cdr:nvSpPr>
        <cdr:cNvPr id="2" name="Прямоугольник 1"/>
        <cdr:cNvSpPr/>
      </cdr:nvSpPr>
      <cdr:spPr>
        <a:xfrm xmlns:a="http://schemas.openxmlformats.org/drawingml/2006/main">
          <a:off x="936117" y="909043"/>
          <a:ext cx="412293" cy="338554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lIns="91440" tIns="45720" rIns="91440" bIns="45720">
          <a:spAutoFit/>
        </a:bodyPr>
        <a:lstStyle xmlns:a="http://schemas.openxmlformats.org/drawingml/2006/main"/>
        <a:p xmlns:a="http://schemas.openxmlformats.org/drawingml/2006/main">
          <a:pPr algn="ctr"/>
          <a:r>
            <a:rPr lang="ru-RU" sz="1600" b="0" cap="none" spc="0" dirty="0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81</a:t>
          </a:r>
          <a:endParaRPr lang="ru-RU" sz="1600" b="0" cap="none" spc="0" dirty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cdr:txBody>
    </cdr:sp>
  </cdr:relSizeAnchor>
  <cdr:relSizeAnchor xmlns:cdr="http://schemas.openxmlformats.org/drawingml/2006/chartDrawing">
    <cdr:from>
      <cdr:x>0.44432</cdr:x>
      <cdr:y>0.1971</cdr:y>
    </cdr:from>
    <cdr:to>
      <cdr:x>0.55348</cdr:x>
      <cdr:y>0.28837</cdr:y>
    </cdr:to>
    <cdr:sp macro="" textlink="">
      <cdr:nvSpPr>
        <cdr:cNvPr id="3" name="Прямоугольник 2"/>
        <cdr:cNvSpPr/>
      </cdr:nvSpPr>
      <cdr:spPr>
        <a:xfrm xmlns:a="http://schemas.openxmlformats.org/drawingml/2006/main">
          <a:off x="1678113" y="731150"/>
          <a:ext cx="412293" cy="338554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lIns="91440" tIns="45720" rIns="91440" bIns="4572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ru-RU" sz="1600" b="0" cap="none" spc="0" dirty="0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92</a:t>
          </a:r>
          <a:endParaRPr lang="ru-RU" sz="1600" b="0" cap="none" spc="0" dirty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2332E2-7EC8-4CB3-81BC-8C413FE88D05}" type="datetimeFigureOut">
              <a:rPr lang="ru-RU" smtClean="0"/>
              <a:pPr/>
              <a:t>09.09.2024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42975" y="746125"/>
            <a:ext cx="4972050" cy="3730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724956"/>
            <a:ext cx="5486400" cy="447627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8185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9448185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33E14E-B37D-4060-8550-F80FC745CC3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74626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483" name="Заметки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ru-RU" altLang="ru-RU" smtClean="0"/>
          </a:p>
        </p:txBody>
      </p:sp>
      <p:sp>
        <p:nvSpPr>
          <p:cNvPr id="20484" name="Номер слайда 4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defTabSz="92022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34926" indent="-282664" defTabSz="92022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30656" indent="-226131" defTabSz="92022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82918" indent="-226131" defTabSz="92022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35180" indent="-226131" defTabSz="92022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87442" indent="-226131" defTabSz="92022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39705" indent="-226131" defTabSz="92022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91967" indent="-226131" defTabSz="92022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44229" indent="-226131" defTabSz="92022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B71436A2-7A88-4BA0-8CB3-275F2B255AC2}" type="slidenum">
              <a:rPr lang="ru-RU" altLang="ru-RU">
                <a:solidFill>
                  <a:prstClr val="black"/>
                </a:solidFill>
                <a:latin typeface="Times New Roman" panose="02020603050405020304" pitchFamily="18" charset="0"/>
              </a:rPr>
              <a:pPr/>
              <a:t>2</a:t>
            </a:fld>
            <a:endParaRPr lang="ru-RU" altLang="ru-RU">
              <a:solidFill>
                <a:prstClr val="black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087449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3555" name="Заметки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ru-RU" altLang="ru-RU" dirty="0"/>
          </a:p>
        </p:txBody>
      </p:sp>
      <p:sp>
        <p:nvSpPr>
          <p:cNvPr id="23556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defTabSz="90609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34926" indent="-282664" defTabSz="90609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30656" indent="-226131" defTabSz="90609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82918" indent="-226131" defTabSz="90609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35180" indent="-226131" defTabSz="90609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87442" indent="-226131" defTabSz="90609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39705" indent="-226131" defTabSz="90609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91967" indent="-226131" defTabSz="90609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44229" indent="-226131" defTabSz="90609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0F5A3E0E-F67E-414A-9F95-77D29D929B8A}" type="slidenum">
              <a:rPr lang="ru-RU" altLang="ru-RU">
                <a:solidFill>
                  <a:prstClr val="black"/>
                </a:solidFill>
                <a:latin typeface="Times New Roman" panose="02020603050405020304" pitchFamily="18" charset="0"/>
              </a:rPr>
              <a:pPr/>
              <a:t>11</a:t>
            </a:fld>
            <a:endParaRPr lang="ru-RU" altLang="ru-RU" dirty="0">
              <a:solidFill>
                <a:prstClr val="black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819876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483" name="Заметки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ru-RU" altLang="ru-RU" dirty="0"/>
          </a:p>
        </p:txBody>
      </p:sp>
      <p:sp>
        <p:nvSpPr>
          <p:cNvPr id="20484" name="Номер слайда 4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defTabSz="92022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34926" indent="-282664" defTabSz="92022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30656" indent="-226131" defTabSz="92022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82918" indent="-226131" defTabSz="92022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35180" indent="-226131" defTabSz="92022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87442" indent="-226131" defTabSz="92022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39705" indent="-226131" defTabSz="92022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91967" indent="-226131" defTabSz="92022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44229" indent="-226131" defTabSz="92022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B71436A2-7A88-4BA0-8CB3-275F2B255AC2}" type="slidenum">
              <a:rPr lang="ru-RU" altLang="ru-RU">
                <a:latin typeface="Times New Roman" panose="02020603050405020304" pitchFamily="18" charset="0"/>
              </a:rPr>
              <a:pPr/>
              <a:t>12</a:t>
            </a:fld>
            <a:endParaRPr lang="ru-RU" altLang="ru-RU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821086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8E5C20-1A90-4F2F-AA21-106B6BAC4518}" type="slidenum">
              <a:rPr lang="ru-RU" altLang="ru-RU" smtClean="0"/>
              <a:pPr/>
              <a:t>13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9849599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483" name="Заметки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ru-RU" altLang="ru-RU" dirty="0"/>
          </a:p>
        </p:txBody>
      </p:sp>
      <p:sp>
        <p:nvSpPr>
          <p:cNvPr id="20484" name="Номер слайда 4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defTabSz="92022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34926" indent="-282664" defTabSz="92022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30656" indent="-226131" defTabSz="92022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82918" indent="-226131" defTabSz="92022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35180" indent="-226131" defTabSz="92022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87442" indent="-226131" defTabSz="92022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39705" indent="-226131" defTabSz="92022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91967" indent="-226131" defTabSz="92022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44229" indent="-226131" defTabSz="92022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B71436A2-7A88-4BA0-8CB3-275F2B255AC2}" type="slidenum">
              <a:rPr lang="ru-RU" altLang="ru-RU">
                <a:latin typeface="Times New Roman" panose="02020603050405020304" pitchFamily="18" charset="0"/>
              </a:rPr>
              <a:pPr/>
              <a:t>3</a:t>
            </a:fld>
            <a:endParaRPr lang="ru-RU" altLang="ru-RU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8591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483" name="Заметки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ru-RU" altLang="ru-RU" dirty="0"/>
          </a:p>
        </p:txBody>
      </p:sp>
      <p:sp>
        <p:nvSpPr>
          <p:cNvPr id="20484" name="Номер слайда 4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defTabSz="92022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34926" indent="-282664" defTabSz="92022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30656" indent="-226131" defTabSz="92022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82918" indent="-226131" defTabSz="92022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35180" indent="-226131" defTabSz="92022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87442" indent="-226131" defTabSz="92022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39705" indent="-226131" defTabSz="92022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91967" indent="-226131" defTabSz="92022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44229" indent="-226131" defTabSz="92022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B71436A2-7A88-4BA0-8CB3-275F2B255AC2}" type="slidenum">
              <a:rPr lang="ru-RU" altLang="ru-RU">
                <a:latin typeface="Times New Roman" panose="02020603050405020304" pitchFamily="18" charset="0"/>
              </a:rPr>
              <a:pPr/>
              <a:t>4</a:t>
            </a:fld>
            <a:endParaRPr lang="ru-RU" altLang="ru-RU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649919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483" name="Заметки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ru-RU" altLang="ru-RU" dirty="0"/>
          </a:p>
        </p:txBody>
      </p:sp>
      <p:sp>
        <p:nvSpPr>
          <p:cNvPr id="20484" name="Номер слайда 4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defTabSz="92022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34926" indent="-282664" defTabSz="92022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30656" indent="-226131" defTabSz="92022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82918" indent="-226131" defTabSz="92022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35180" indent="-226131" defTabSz="92022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87442" indent="-226131" defTabSz="92022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39705" indent="-226131" defTabSz="92022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91967" indent="-226131" defTabSz="92022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44229" indent="-226131" defTabSz="92022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B71436A2-7A88-4BA0-8CB3-275F2B255AC2}" type="slidenum">
              <a:rPr lang="ru-RU" altLang="ru-RU">
                <a:solidFill>
                  <a:prstClr val="black"/>
                </a:solidFill>
                <a:latin typeface="Times New Roman" panose="02020603050405020304" pitchFamily="18" charset="0"/>
              </a:rPr>
              <a:pPr/>
              <a:t>5</a:t>
            </a:fld>
            <a:endParaRPr lang="ru-RU" altLang="ru-RU" dirty="0">
              <a:solidFill>
                <a:prstClr val="black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736581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483" name="Заметки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ru-RU" altLang="ru-RU" dirty="0"/>
          </a:p>
        </p:txBody>
      </p:sp>
      <p:sp>
        <p:nvSpPr>
          <p:cNvPr id="20484" name="Номер слайда 4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defTabSz="92022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34926" indent="-282664" defTabSz="92022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30656" indent="-226131" defTabSz="92022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82918" indent="-226131" defTabSz="92022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35180" indent="-226131" defTabSz="92022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87442" indent="-226131" defTabSz="92022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39705" indent="-226131" defTabSz="92022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91967" indent="-226131" defTabSz="92022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44229" indent="-226131" defTabSz="92022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B71436A2-7A88-4BA0-8CB3-275F2B255AC2}" type="slidenum">
              <a:rPr lang="ru-RU" altLang="ru-RU">
                <a:solidFill>
                  <a:prstClr val="black"/>
                </a:solidFill>
                <a:latin typeface="Times New Roman" panose="02020603050405020304" pitchFamily="18" charset="0"/>
              </a:rPr>
              <a:pPr/>
              <a:t>6</a:t>
            </a:fld>
            <a:endParaRPr lang="ru-RU" altLang="ru-RU" dirty="0">
              <a:solidFill>
                <a:prstClr val="black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694845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483" name="Заметки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ru-RU" altLang="ru-RU" dirty="0"/>
          </a:p>
        </p:txBody>
      </p:sp>
      <p:sp>
        <p:nvSpPr>
          <p:cNvPr id="20484" name="Номер слайда 4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defTabSz="92022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34926" indent="-282664" defTabSz="92022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30656" indent="-226131" defTabSz="92022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82918" indent="-226131" defTabSz="92022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35180" indent="-226131" defTabSz="92022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87442" indent="-226131" defTabSz="92022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39705" indent="-226131" defTabSz="92022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91967" indent="-226131" defTabSz="92022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44229" indent="-226131" defTabSz="92022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B71436A2-7A88-4BA0-8CB3-275F2B255AC2}" type="slidenum">
              <a:rPr lang="ru-RU" altLang="ru-RU">
                <a:solidFill>
                  <a:prstClr val="black"/>
                </a:solidFill>
                <a:latin typeface="Times New Roman" panose="02020603050405020304" pitchFamily="18" charset="0"/>
              </a:rPr>
              <a:pPr/>
              <a:t>7</a:t>
            </a:fld>
            <a:endParaRPr lang="ru-RU" altLang="ru-RU" dirty="0">
              <a:solidFill>
                <a:prstClr val="black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552015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483" name="Заметки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ru-RU" altLang="ru-RU" dirty="0"/>
          </a:p>
        </p:txBody>
      </p:sp>
      <p:sp>
        <p:nvSpPr>
          <p:cNvPr id="20484" name="Номер слайда 4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defTabSz="92022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34926" indent="-282664" defTabSz="92022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30656" indent="-226131" defTabSz="92022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82918" indent="-226131" defTabSz="92022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35180" indent="-226131" defTabSz="92022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87442" indent="-226131" defTabSz="92022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39705" indent="-226131" defTabSz="92022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91967" indent="-226131" defTabSz="92022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44229" indent="-226131" defTabSz="92022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B71436A2-7A88-4BA0-8CB3-275F2B255AC2}" type="slidenum">
              <a:rPr lang="ru-RU" altLang="ru-RU">
                <a:solidFill>
                  <a:prstClr val="black"/>
                </a:solidFill>
                <a:latin typeface="Times New Roman" panose="02020603050405020304" pitchFamily="18" charset="0"/>
              </a:rPr>
              <a:pPr/>
              <a:t>8</a:t>
            </a:fld>
            <a:endParaRPr lang="ru-RU" altLang="ru-RU" dirty="0">
              <a:solidFill>
                <a:prstClr val="black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726761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483" name="Заметки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ru-RU" altLang="ru-RU" dirty="0"/>
          </a:p>
        </p:txBody>
      </p:sp>
      <p:sp>
        <p:nvSpPr>
          <p:cNvPr id="20484" name="Номер слайда 4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defTabSz="92022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34926" indent="-282664" defTabSz="92022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30656" indent="-226131" defTabSz="92022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82918" indent="-226131" defTabSz="92022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35180" indent="-226131" defTabSz="92022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87442" indent="-226131" defTabSz="92022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39705" indent="-226131" defTabSz="92022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91967" indent="-226131" defTabSz="92022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44229" indent="-226131" defTabSz="92022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B71436A2-7A88-4BA0-8CB3-275F2B255AC2}" type="slidenum">
              <a:rPr lang="ru-RU" altLang="ru-RU">
                <a:latin typeface="Times New Roman" panose="02020603050405020304" pitchFamily="18" charset="0"/>
              </a:rPr>
              <a:pPr/>
              <a:t>9</a:t>
            </a:fld>
            <a:endParaRPr lang="ru-RU" altLang="ru-RU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710550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3555" name="Заметки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ru-RU" altLang="ru-RU" dirty="0"/>
          </a:p>
        </p:txBody>
      </p:sp>
      <p:sp>
        <p:nvSpPr>
          <p:cNvPr id="23556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defTabSz="90609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34926" indent="-282664" defTabSz="90609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30656" indent="-226131" defTabSz="90609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82918" indent="-226131" defTabSz="90609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35180" indent="-226131" defTabSz="90609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87442" indent="-226131" defTabSz="90609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39705" indent="-226131" defTabSz="90609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91967" indent="-226131" defTabSz="90609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44229" indent="-226131" defTabSz="90609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0F5A3E0E-F67E-414A-9F95-77D29D929B8A}" type="slidenum">
              <a:rPr lang="ru-RU" altLang="ru-RU">
                <a:latin typeface="Times New Roman" panose="02020603050405020304" pitchFamily="18" charset="0"/>
              </a:rPr>
              <a:pPr/>
              <a:t>10</a:t>
            </a:fld>
            <a:endParaRPr lang="ru-RU" altLang="ru-RU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85128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9BB89E4-11D1-4DC1-AEDA-30988EA03741}" type="slidenum">
              <a:rPr lang="ru-RU" altLang="ru-RU">
                <a:solidFill>
                  <a:srgbClr val="000000"/>
                </a:solidFill>
              </a:rPr>
              <a:pPr/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45788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DBCC065-158D-4E6C-B395-1FC833071897}" type="slidenum">
              <a:rPr lang="ru-RU" altLang="ru-RU">
                <a:solidFill>
                  <a:srgbClr val="000000"/>
                </a:solidFill>
              </a:rPr>
              <a:pPr/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67571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3BD7AE1-9134-4319-818A-84F0787BD30C}" type="slidenum">
              <a:rPr lang="ru-RU" altLang="ru-RU">
                <a:solidFill>
                  <a:srgbClr val="000000"/>
                </a:solidFill>
              </a:rPr>
              <a:pPr/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93148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Заголовок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иаграмма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6EDDFD7-3AEE-46F0-AA6F-CDBC887FE658}" type="slidenum">
              <a:rPr lang="ru-RU" altLang="ru-RU">
                <a:solidFill>
                  <a:srgbClr val="000000"/>
                </a:solidFill>
              </a:rPr>
              <a:pPr/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253567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9BB89E4-11D1-4DC1-AEDA-30988EA03741}" type="slidenum">
              <a:rPr lang="ru-RU" altLang="ru-RU">
                <a:solidFill>
                  <a:srgbClr val="000000"/>
                </a:solidFill>
              </a:rPr>
              <a:pPr/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130009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9D46719-E1EF-4585-A0C9-5E3C3D1A8013}" type="slidenum">
              <a:rPr lang="ru-RU" altLang="ru-RU">
                <a:solidFill>
                  <a:srgbClr val="000000"/>
                </a:solidFill>
              </a:rPr>
              <a:pPr/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951457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30334E6-9331-43C0-AEF1-E3F4F3957B8F}" type="slidenum">
              <a:rPr lang="ru-RU" altLang="ru-RU">
                <a:solidFill>
                  <a:srgbClr val="000000"/>
                </a:solidFill>
              </a:rPr>
              <a:pPr/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428109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CBB757A-2141-460F-9258-F0B9065A32AB}" type="slidenum">
              <a:rPr lang="ru-RU" altLang="ru-RU">
                <a:solidFill>
                  <a:srgbClr val="000000"/>
                </a:solidFill>
              </a:rPr>
              <a:pPr/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95942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9BA505A-A064-4E3D-AC8B-7529F1AF3257}" type="slidenum">
              <a:rPr lang="ru-RU" altLang="ru-RU">
                <a:solidFill>
                  <a:srgbClr val="000000"/>
                </a:solidFill>
              </a:rPr>
              <a:pPr/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943730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7DE45DA-93A2-42F4-A2E6-7BEE9F1B80F9}" type="slidenum">
              <a:rPr lang="ru-RU" altLang="ru-RU">
                <a:solidFill>
                  <a:srgbClr val="000000"/>
                </a:solidFill>
              </a:rPr>
              <a:pPr/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586237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70559CF-5AA0-4976-89EC-B1DBD58D684E}" type="slidenum">
              <a:rPr lang="ru-RU" altLang="ru-RU">
                <a:solidFill>
                  <a:srgbClr val="000000"/>
                </a:solidFill>
              </a:rPr>
              <a:pPr/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67934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9D46719-E1EF-4585-A0C9-5E3C3D1A8013}" type="slidenum">
              <a:rPr lang="ru-RU" altLang="ru-RU">
                <a:solidFill>
                  <a:srgbClr val="000000"/>
                </a:solidFill>
              </a:rPr>
              <a:pPr/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645826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57B34A6-F0AF-45D6-93D1-4680742FAD3C}" type="slidenum">
              <a:rPr lang="ru-RU" altLang="ru-RU">
                <a:solidFill>
                  <a:srgbClr val="000000"/>
                </a:solidFill>
              </a:rPr>
              <a:pPr/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257916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0F0FB0A-CC5F-4D30-B1B9-21DC10541243}" type="slidenum">
              <a:rPr lang="ru-RU" altLang="ru-RU">
                <a:solidFill>
                  <a:srgbClr val="000000"/>
                </a:solidFill>
              </a:rPr>
              <a:pPr/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816522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DBCC065-158D-4E6C-B395-1FC833071897}" type="slidenum">
              <a:rPr lang="ru-RU" altLang="ru-RU">
                <a:solidFill>
                  <a:srgbClr val="000000"/>
                </a:solidFill>
              </a:rPr>
              <a:pPr/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767654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3BD7AE1-9134-4319-818A-84F0787BD30C}" type="slidenum">
              <a:rPr lang="ru-RU" altLang="ru-RU">
                <a:solidFill>
                  <a:srgbClr val="000000"/>
                </a:solidFill>
              </a:rPr>
              <a:pPr/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730365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Заголовок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иаграмма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6EDDFD7-3AEE-46F0-AA6F-CDBC887FE658}" type="slidenum">
              <a:rPr lang="ru-RU" altLang="ru-RU">
                <a:solidFill>
                  <a:srgbClr val="000000"/>
                </a:solidFill>
              </a:rPr>
              <a:pPr/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97518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30334E6-9331-43C0-AEF1-E3F4F3957B8F}" type="slidenum">
              <a:rPr lang="ru-RU" altLang="ru-RU">
                <a:solidFill>
                  <a:srgbClr val="000000"/>
                </a:solidFill>
              </a:rPr>
              <a:pPr/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89281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CBB757A-2141-460F-9258-F0B9065A32AB}" type="slidenum">
              <a:rPr lang="ru-RU" altLang="ru-RU">
                <a:solidFill>
                  <a:srgbClr val="000000"/>
                </a:solidFill>
              </a:rPr>
              <a:pPr/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75590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9BA505A-A064-4E3D-AC8B-7529F1AF3257}" type="slidenum">
              <a:rPr lang="ru-RU" altLang="ru-RU">
                <a:solidFill>
                  <a:srgbClr val="000000"/>
                </a:solidFill>
              </a:rPr>
              <a:pPr/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74664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7DE45DA-93A2-42F4-A2E6-7BEE9F1B80F9}" type="slidenum">
              <a:rPr lang="ru-RU" altLang="ru-RU">
                <a:solidFill>
                  <a:srgbClr val="000000"/>
                </a:solidFill>
              </a:rPr>
              <a:pPr/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76983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70559CF-5AA0-4976-89EC-B1DBD58D684E}" type="slidenum">
              <a:rPr lang="ru-RU" altLang="ru-RU">
                <a:solidFill>
                  <a:srgbClr val="000000"/>
                </a:solidFill>
              </a:rPr>
              <a:pPr/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10352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57B34A6-F0AF-45D6-93D1-4680742FAD3C}" type="slidenum">
              <a:rPr lang="ru-RU" altLang="ru-RU">
                <a:solidFill>
                  <a:srgbClr val="000000"/>
                </a:solidFill>
              </a:rPr>
              <a:pPr/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96609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0F0FB0A-CC5F-4D30-B1B9-21DC10541243}" type="slidenum">
              <a:rPr lang="ru-RU" altLang="ru-RU">
                <a:solidFill>
                  <a:srgbClr val="000000"/>
                </a:solidFill>
              </a:rPr>
              <a:pPr/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23447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71987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1987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1987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6BFFE496-05FA-489A-8F6A-724690EDCCDA}" type="slidenum">
              <a:rPr lang="ru-RU" altLang="ru-RU">
                <a:solidFill>
                  <a:srgbClr val="000000"/>
                </a:solidFill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 altLang="ru-RU">
              <a:solidFill>
                <a:srgbClr val="000000"/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37385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71987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1987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1987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6BFFE496-05FA-489A-8F6A-724690EDCCDA}" type="slidenum">
              <a:rPr lang="ru-RU" altLang="ru-RU">
                <a:solidFill>
                  <a:srgbClr val="000000"/>
                </a:solidFill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 altLang="ru-RU">
              <a:solidFill>
                <a:srgbClr val="000000"/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07858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  <p:sldLayoutId id="2147483698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1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1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1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4.xml"/><Relationship Id="rId5" Type="http://schemas.openxmlformats.org/officeDocument/2006/relationships/chart" Target="../charts/chart7.xm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8626" name="Rectangle 2"/>
          <p:cNvSpPr>
            <a:spLocks noChangeArrowheads="1"/>
          </p:cNvSpPr>
          <p:nvPr/>
        </p:nvSpPr>
        <p:spPr bwMode="auto">
          <a:xfrm>
            <a:off x="0" y="1987550"/>
            <a:ext cx="9144000" cy="2628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ru-RU" b="1" cap="all" dirty="0">
              <a:solidFill>
                <a:srgbClr val="2D2D8A">
                  <a:lumMod val="75000"/>
                </a:srgbClr>
              </a:solidFill>
              <a:cs typeface="Arial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ru-RU" b="1" cap="all" dirty="0">
              <a:solidFill>
                <a:srgbClr val="2D2D8A">
                  <a:lumMod val="75000"/>
                </a:srgbClr>
              </a:solidFill>
              <a:cs typeface="Arial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ru-RU" b="1" cap="all" dirty="0">
              <a:solidFill>
                <a:srgbClr val="2D2D8A">
                  <a:lumMod val="75000"/>
                </a:srgbClr>
              </a:solidFill>
              <a:cs typeface="Arial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ru-RU" b="1" cap="all" dirty="0" smtClean="0">
                <a:solidFill>
                  <a:srgbClr val="2D2D8A">
                    <a:lumMod val="75000"/>
                  </a:srgbClr>
                </a:solidFill>
                <a:cs typeface="Arial" charset="0"/>
              </a:rPr>
              <a:t>Основные показатели надзорной деятельности отдела государственного энергетического надзора по Ярославской </a:t>
            </a:r>
            <a:br>
              <a:rPr lang="ru-RU" b="1" cap="all" dirty="0" smtClean="0">
                <a:solidFill>
                  <a:srgbClr val="2D2D8A">
                    <a:lumMod val="75000"/>
                  </a:srgbClr>
                </a:solidFill>
                <a:cs typeface="Arial" charset="0"/>
              </a:rPr>
            </a:br>
            <a:r>
              <a:rPr lang="ru-RU" b="1" cap="all" dirty="0" smtClean="0">
                <a:solidFill>
                  <a:srgbClr val="2D2D8A">
                    <a:lumMod val="75000"/>
                  </a:srgbClr>
                </a:solidFill>
                <a:cs typeface="Arial" charset="0"/>
              </a:rPr>
              <a:t>и Костромской областям за 6 месяцев 2024 года</a:t>
            </a:r>
            <a:endParaRPr lang="ru-RU" b="1" cap="all" dirty="0">
              <a:solidFill>
                <a:srgbClr val="2D2D8A">
                  <a:lumMod val="75000"/>
                </a:srgbClr>
              </a:solidFill>
              <a:cs typeface="Arial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ru-RU" b="1" cap="all" dirty="0">
              <a:solidFill>
                <a:srgbClr val="2D2D8A">
                  <a:lumMod val="75000"/>
                </a:srgbClr>
              </a:solidFill>
              <a:cs typeface="Arial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ru-RU" b="1" cap="all" dirty="0">
              <a:solidFill>
                <a:srgbClr val="2D2D8A">
                  <a:lumMod val="75000"/>
                </a:srgbClr>
              </a:solidFill>
              <a:cs typeface="Arial" charset="0"/>
            </a:endParaRPr>
          </a:p>
          <a:p>
            <a:pPr algn="ctr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ru-RU" sz="2000" b="1" dirty="0">
                <a:ln w="1905"/>
                <a:gradFill>
                  <a:gsLst>
                    <a:gs pos="0">
                      <a:srgbClr val="2D2D8A">
                        <a:shade val="20000"/>
                        <a:satMod val="200000"/>
                      </a:srgbClr>
                    </a:gs>
                    <a:gs pos="78000">
                      <a:srgbClr val="2D2D8A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2D2D8A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Доклад </a:t>
            </a:r>
            <a:r>
              <a:rPr kumimoji="1" lang="ru-RU" sz="2000" b="1" dirty="0" smtClean="0">
                <a:ln w="1905"/>
                <a:gradFill>
                  <a:gsLst>
                    <a:gs pos="0">
                      <a:srgbClr val="2D2D8A">
                        <a:shade val="20000"/>
                        <a:satMod val="200000"/>
                      </a:srgbClr>
                    </a:gs>
                    <a:gs pos="78000">
                      <a:srgbClr val="2D2D8A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2D2D8A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начальника отдела государственного энергетического надзора </a:t>
            </a:r>
            <a:br>
              <a:rPr kumimoji="1" lang="ru-RU" sz="2000" b="1" dirty="0" smtClean="0">
                <a:ln w="1905"/>
                <a:gradFill>
                  <a:gsLst>
                    <a:gs pos="0">
                      <a:srgbClr val="2D2D8A">
                        <a:shade val="20000"/>
                        <a:satMod val="200000"/>
                      </a:srgbClr>
                    </a:gs>
                    <a:gs pos="78000">
                      <a:srgbClr val="2D2D8A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2D2D8A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</a:br>
            <a:r>
              <a:rPr kumimoji="1" lang="ru-RU" sz="2000" b="1" dirty="0" smtClean="0">
                <a:ln w="1905"/>
                <a:gradFill>
                  <a:gsLst>
                    <a:gs pos="0">
                      <a:srgbClr val="2D2D8A">
                        <a:shade val="20000"/>
                        <a:satMod val="200000"/>
                      </a:srgbClr>
                    </a:gs>
                    <a:gs pos="78000">
                      <a:srgbClr val="2D2D8A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2D2D8A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по Ярославской и Костромской областям </a:t>
            </a:r>
            <a:r>
              <a:rPr kumimoji="1" lang="ru-RU" sz="2000" b="1" dirty="0" err="1" smtClean="0">
                <a:ln w="1905"/>
                <a:gradFill>
                  <a:gsLst>
                    <a:gs pos="0">
                      <a:srgbClr val="2D2D8A">
                        <a:shade val="20000"/>
                        <a:satMod val="200000"/>
                      </a:srgbClr>
                    </a:gs>
                    <a:gs pos="78000">
                      <a:srgbClr val="2D2D8A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2D2D8A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Сорвановой</a:t>
            </a:r>
            <a:r>
              <a:rPr kumimoji="1" lang="ru-RU" sz="2000" b="1" dirty="0" smtClean="0">
                <a:ln w="1905"/>
                <a:gradFill>
                  <a:gsLst>
                    <a:gs pos="0">
                      <a:srgbClr val="2D2D8A">
                        <a:shade val="20000"/>
                        <a:satMod val="200000"/>
                      </a:srgbClr>
                    </a:gs>
                    <a:gs pos="78000">
                      <a:srgbClr val="2D2D8A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2D2D8A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 Татьяны Александровны</a:t>
            </a:r>
            <a:endParaRPr kumimoji="1" lang="ru-RU" sz="2000" b="1" dirty="0">
              <a:ln w="1905"/>
              <a:solidFill>
                <a:srgbClr val="2D2D8A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123" name="Rectangle 3"/>
          <p:cNvSpPr>
            <a:spLocks noChangeArrowheads="1"/>
          </p:cNvSpPr>
          <p:nvPr/>
        </p:nvSpPr>
        <p:spPr bwMode="auto">
          <a:xfrm>
            <a:off x="0" y="5029200"/>
            <a:ext cx="91440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algn="ctr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/>
            </a:pPr>
            <a:endParaRPr kumimoji="1" lang="ru-RU" sz="2000" b="1" dirty="0">
              <a:ln w="1905"/>
              <a:gradFill>
                <a:gsLst>
                  <a:gs pos="0">
                    <a:srgbClr val="2D2D8A">
                      <a:shade val="20000"/>
                      <a:satMod val="200000"/>
                    </a:srgbClr>
                  </a:gs>
                  <a:gs pos="78000">
                    <a:srgbClr val="2D2D8A">
                      <a:tint val="90000"/>
                      <a:shade val="89000"/>
                      <a:satMod val="220000"/>
                    </a:srgbClr>
                  </a:gs>
                  <a:gs pos="100000">
                    <a:srgbClr val="2D2D8A">
                      <a:tint val="12000"/>
                      <a:satMod val="255000"/>
                    </a:srgb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304800" y="6137702"/>
            <a:ext cx="85344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ru-RU" sz="2000" b="1" dirty="0" smtClean="0">
                <a:ln w="1905"/>
                <a:gradFill>
                  <a:gsLst>
                    <a:gs pos="0">
                      <a:srgbClr val="2D2D8A">
                        <a:shade val="20000"/>
                        <a:satMod val="200000"/>
                      </a:srgbClr>
                    </a:gs>
                    <a:gs pos="78000">
                      <a:srgbClr val="2D2D8A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2D2D8A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26 сентября 2024 </a:t>
            </a:r>
            <a:r>
              <a:rPr kumimoji="1" lang="ru-RU" sz="2000" b="1" dirty="0">
                <a:ln w="1905"/>
                <a:gradFill>
                  <a:gsLst>
                    <a:gs pos="0">
                      <a:srgbClr val="2D2D8A">
                        <a:shade val="20000"/>
                        <a:satMod val="200000"/>
                      </a:srgbClr>
                    </a:gs>
                    <a:gs pos="78000">
                      <a:srgbClr val="2D2D8A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2D2D8A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г.</a:t>
            </a:r>
          </a:p>
        </p:txBody>
      </p:sp>
      <p:grpSp>
        <p:nvGrpSpPr>
          <p:cNvPr id="2053" name="Group 36"/>
          <p:cNvGrpSpPr>
            <a:grpSpLocks/>
          </p:cNvGrpSpPr>
          <p:nvPr/>
        </p:nvGrpSpPr>
        <p:grpSpPr bwMode="auto">
          <a:xfrm>
            <a:off x="0" y="127000"/>
            <a:ext cx="9144000" cy="1611313"/>
            <a:chOff x="0" y="-251"/>
            <a:chExt cx="5760" cy="1015"/>
          </a:xfrm>
        </p:grpSpPr>
        <p:sp>
          <p:nvSpPr>
            <p:cNvPr id="2060" name="Rectangle 37"/>
            <p:cNvSpPr>
              <a:spLocks noChangeArrowheads="1"/>
            </p:cNvSpPr>
            <p:nvPr/>
          </p:nvSpPr>
          <p:spPr bwMode="auto">
            <a:xfrm>
              <a:off x="0" y="346"/>
              <a:ext cx="5760" cy="59"/>
            </a:xfrm>
            <a:prstGeom prst="rect">
              <a:avLst/>
            </a:prstGeom>
            <a:gradFill rotWithShape="0">
              <a:gsLst>
                <a:gs pos="0">
                  <a:srgbClr val="003366"/>
                </a:gs>
                <a:gs pos="100000">
                  <a:srgbClr val="0000CC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 altLang="ru-RU" sz="1400" b="1">
                <a:solidFill>
                  <a:srgbClr val="000000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5130" name="Rectangle 38"/>
            <p:cNvSpPr>
              <a:spLocks noChangeArrowheads="1"/>
            </p:cNvSpPr>
            <p:nvPr/>
          </p:nvSpPr>
          <p:spPr bwMode="auto">
            <a:xfrm>
              <a:off x="0" y="458"/>
              <a:ext cx="5760" cy="166"/>
            </a:xfrm>
            <a:prstGeom prst="rect">
              <a:avLst/>
            </a:prstGeom>
            <a:gradFill rotWithShape="0">
              <a:gsLst>
                <a:gs pos="0">
                  <a:srgbClr val="003366"/>
                </a:gs>
                <a:gs pos="100000">
                  <a:srgbClr val="0000CC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ru-RU" sz="1400" b="1">
                <a:solidFill>
                  <a:srgbClr val="000000"/>
                </a:solidFill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5131" name="Rectangle 39"/>
            <p:cNvSpPr>
              <a:spLocks noChangeArrowheads="1"/>
            </p:cNvSpPr>
            <p:nvPr/>
          </p:nvSpPr>
          <p:spPr bwMode="auto">
            <a:xfrm>
              <a:off x="0" y="401"/>
              <a:ext cx="5760" cy="81"/>
            </a:xfrm>
            <a:prstGeom prst="rect">
              <a:avLst/>
            </a:prstGeom>
            <a:solidFill>
              <a:srgbClr val="993300"/>
            </a:solidFill>
            <a:ln w="9525">
              <a:noFill/>
              <a:miter lim="800000"/>
              <a:headEnd/>
              <a:tailEnd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ru-RU" sz="1400" b="1">
                <a:solidFill>
                  <a:srgbClr val="000000"/>
                </a:solidFill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2" name="Text Box 40"/>
            <p:cNvSpPr txBox="1">
              <a:spLocks noChangeArrowheads="1"/>
            </p:cNvSpPr>
            <p:nvPr/>
          </p:nvSpPr>
          <p:spPr bwMode="auto">
            <a:xfrm>
              <a:off x="327" y="-251"/>
              <a:ext cx="5241" cy="5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fontAlgn="base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en-US" b="1" dirty="0">
                <a:ln w="1905"/>
                <a:gradFill>
                  <a:gsLst>
                    <a:gs pos="0">
                      <a:srgbClr val="2D2D8A">
                        <a:shade val="20000"/>
                        <a:satMod val="200000"/>
                      </a:srgbClr>
                    </a:gs>
                    <a:gs pos="78000">
                      <a:srgbClr val="2D2D8A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2D2D8A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endParaRPr>
            </a:p>
            <a:p>
              <a:pPr algn="ctr" fontAlgn="base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ru-RU" b="1" dirty="0">
                  <a:ln w="1905"/>
                  <a:gradFill>
                    <a:gsLst>
                      <a:gs pos="0">
                        <a:srgbClr val="2D2D8A">
                          <a:shade val="20000"/>
                          <a:satMod val="200000"/>
                        </a:srgbClr>
                      </a:gs>
                      <a:gs pos="78000">
                        <a:srgbClr val="2D2D8A">
                          <a:tint val="90000"/>
                          <a:shade val="89000"/>
                          <a:satMod val="220000"/>
                        </a:srgbClr>
                      </a:gs>
                      <a:gs pos="100000">
                        <a:srgbClr val="2D2D8A">
                          <a:tint val="12000"/>
                          <a:satMod val="255000"/>
                        </a:srgb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Calibri" pitchFamily="34" charset="0"/>
                  <a:cs typeface="Calibri" pitchFamily="34" charset="0"/>
                </a:rPr>
                <a:t>Центральное управление Федеральной службы по экологическому, </a:t>
              </a:r>
            </a:p>
            <a:p>
              <a:pPr algn="ctr" fontAlgn="base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ru-RU" b="1" dirty="0">
                  <a:ln w="1905"/>
                  <a:gradFill>
                    <a:gsLst>
                      <a:gs pos="0">
                        <a:srgbClr val="2D2D8A">
                          <a:shade val="20000"/>
                          <a:satMod val="200000"/>
                        </a:srgbClr>
                      </a:gs>
                      <a:gs pos="78000">
                        <a:srgbClr val="2D2D8A">
                          <a:tint val="90000"/>
                          <a:shade val="89000"/>
                          <a:satMod val="220000"/>
                        </a:srgbClr>
                      </a:gs>
                      <a:gs pos="100000">
                        <a:srgbClr val="2D2D8A">
                          <a:tint val="12000"/>
                          <a:satMod val="255000"/>
                        </a:srgb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Calibri" pitchFamily="34" charset="0"/>
                  <a:cs typeface="Calibri" pitchFamily="34" charset="0"/>
                </a:rPr>
                <a:t>технологическому и атомному надзору</a:t>
              </a:r>
            </a:p>
          </p:txBody>
        </p:sp>
        <p:pic>
          <p:nvPicPr>
            <p:cNvPr id="2068" name="Picture 41" descr="fsetan_emblema2007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4" y="15"/>
              <a:ext cx="666" cy="7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6" name="Line 2"/>
          <p:cNvSpPr>
            <a:spLocks noChangeShapeType="1"/>
          </p:cNvSpPr>
          <p:nvPr/>
        </p:nvSpPr>
        <p:spPr bwMode="auto">
          <a:xfrm flipV="1">
            <a:off x="428625" y="5121275"/>
            <a:ext cx="8501122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 w="139700"/>
          </a:sp3d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3" name="Line 2"/>
          <p:cNvSpPr>
            <a:spLocks noChangeShapeType="1"/>
          </p:cNvSpPr>
          <p:nvPr/>
        </p:nvSpPr>
        <p:spPr bwMode="auto">
          <a:xfrm flipV="1">
            <a:off x="0" y="-987425"/>
            <a:ext cx="9144000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 w="139700"/>
          </a:sp3d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238064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Номер слайда 11"/>
          <p:cNvSpPr>
            <a:spLocks noGrp="1"/>
          </p:cNvSpPr>
          <p:nvPr>
            <p:ph type="sldNum" sz="quarter" idx="12"/>
          </p:nvPr>
        </p:nvSpPr>
        <p:spPr>
          <a:xfrm>
            <a:off x="7010400" y="6381750"/>
            <a:ext cx="2026096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6B9917E5-B2E8-4E25-9216-F0F049839C8B}" type="slidenum">
              <a:rPr lang="ru-RU" altLang="ru-RU" sz="1600" smtClean="0"/>
              <a:pPr/>
              <a:t>10</a:t>
            </a:fld>
            <a:endParaRPr lang="ru-RU" altLang="ru-RU" sz="1600" dirty="0"/>
          </a:p>
        </p:txBody>
      </p:sp>
      <p:graphicFrame>
        <p:nvGraphicFramePr>
          <p:cNvPr id="12" name="Таблица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9971012"/>
              </p:ext>
            </p:extLst>
          </p:nvPr>
        </p:nvGraphicFramePr>
        <p:xfrm>
          <a:off x="107504" y="1738312"/>
          <a:ext cx="8928992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92899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250527"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Согласование границ охранных зон</a:t>
                      </a:r>
                      <a:r>
                        <a:rPr lang="ru-RU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объектов электросетевого хозяйства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9" name="Диаграмма 8"/>
          <p:cNvGraphicFramePr/>
          <p:nvPr>
            <p:extLst>
              <p:ext uri="{D42A27DB-BD31-4B8C-83A1-F6EECF244321}">
                <p14:modId xmlns:p14="http://schemas.microsoft.com/office/powerpoint/2010/main" val="3150545871"/>
              </p:ext>
            </p:extLst>
          </p:nvPr>
        </p:nvGraphicFramePr>
        <p:xfrm>
          <a:off x="683568" y="2160588"/>
          <a:ext cx="7560840" cy="41044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pSp>
        <p:nvGrpSpPr>
          <p:cNvPr id="8" name="Group 36"/>
          <p:cNvGrpSpPr>
            <a:grpSpLocks/>
          </p:cNvGrpSpPr>
          <p:nvPr/>
        </p:nvGrpSpPr>
        <p:grpSpPr bwMode="auto">
          <a:xfrm>
            <a:off x="0" y="127000"/>
            <a:ext cx="9144000" cy="1611313"/>
            <a:chOff x="0" y="-251"/>
            <a:chExt cx="5760" cy="1015"/>
          </a:xfrm>
        </p:grpSpPr>
        <p:sp>
          <p:nvSpPr>
            <p:cNvPr id="10" name="Rectangle 37"/>
            <p:cNvSpPr>
              <a:spLocks noChangeArrowheads="1"/>
            </p:cNvSpPr>
            <p:nvPr/>
          </p:nvSpPr>
          <p:spPr bwMode="auto">
            <a:xfrm>
              <a:off x="0" y="346"/>
              <a:ext cx="5760" cy="59"/>
            </a:xfrm>
            <a:prstGeom prst="rect">
              <a:avLst/>
            </a:prstGeom>
            <a:gradFill rotWithShape="0">
              <a:gsLst>
                <a:gs pos="0">
                  <a:srgbClr val="003366"/>
                </a:gs>
                <a:gs pos="100000">
                  <a:srgbClr val="0000CC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kumimoji="1" lang="ru-RU" altLang="ru-RU" sz="1400" b="1" dirty="0">
                <a:latin typeface="Calibri" panose="020F0502020204030204" pitchFamily="34" charset="0"/>
              </a:endParaRPr>
            </a:p>
          </p:txBody>
        </p:sp>
        <p:sp>
          <p:nvSpPr>
            <p:cNvPr id="11" name="Rectangle 38"/>
            <p:cNvSpPr>
              <a:spLocks noChangeArrowheads="1"/>
            </p:cNvSpPr>
            <p:nvPr/>
          </p:nvSpPr>
          <p:spPr bwMode="auto">
            <a:xfrm>
              <a:off x="0" y="458"/>
              <a:ext cx="5760" cy="166"/>
            </a:xfrm>
            <a:prstGeom prst="rect">
              <a:avLst/>
            </a:prstGeom>
            <a:gradFill rotWithShape="0">
              <a:gsLst>
                <a:gs pos="0">
                  <a:srgbClr val="003366"/>
                </a:gs>
                <a:gs pos="100000">
                  <a:srgbClr val="0000CC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txBody>
            <a:bodyPr/>
            <a:lstStyle/>
            <a:p>
              <a:pPr eaLnBrk="1" hangingPunct="1">
                <a:defRPr/>
              </a:pPr>
              <a:endParaRPr kumimoji="1" lang="ru-RU" sz="1400" b="1" dirty="0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14" name="Rectangle 39"/>
            <p:cNvSpPr>
              <a:spLocks noChangeArrowheads="1"/>
            </p:cNvSpPr>
            <p:nvPr/>
          </p:nvSpPr>
          <p:spPr bwMode="auto">
            <a:xfrm>
              <a:off x="0" y="401"/>
              <a:ext cx="5760" cy="81"/>
            </a:xfrm>
            <a:prstGeom prst="rect">
              <a:avLst/>
            </a:prstGeom>
            <a:solidFill>
              <a:srgbClr val="993300"/>
            </a:solidFill>
            <a:ln w="9525">
              <a:noFill/>
              <a:miter lim="800000"/>
              <a:headEnd/>
              <a:tailEnd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txBody>
            <a:bodyPr/>
            <a:lstStyle/>
            <a:p>
              <a:pPr eaLnBrk="1" hangingPunct="1">
                <a:defRPr/>
              </a:pPr>
              <a:endParaRPr kumimoji="1" lang="ru-RU" sz="1400" b="1" dirty="0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15" name="Text Box 40"/>
            <p:cNvSpPr txBox="1">
              <a:spLocks noChangeArrowheads="1"/>
            </p:cNvSpPr>
            <p:nvPr/>
          </p:nvSpPr>
          <p:spPr bwMode="auto">
            <a:xfrm>
              <a:off x="327" y="-251"/>
              <a:ext cx="5241" cy="5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1" hangingPunct="1">
                <a:lnSpc>
                  <a:spcPct val="90000"/>
                </a:lnSpc>
                <a:defRPr/>
              </a:pPr>
              <a:endParaRPr kumimoji="1" lang="en-US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endParaRPr>
            </a:p>
            <a:p>
              <a:pPr algn="ctr" eaLnBrk="1" hangingPunct="1">
                <a:lnSpc>
                  <a:spcPct val="90000"/>
                </a:lnSpc>
                <a:defRPr/>
              </a:pPr>
              <a:r>
                <a:rPr kumimoji="1" lang="ru-RU" b="1" dirty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Calibri" pitchFamily="34" charset="0"/>
                  <a:cs typeface="Calibri" pitchFamily="34" charset="0"/>
                </a:rPr>
                <a:t>Центральное управление Федеральной службы по экологическому, </a:t>
              </a:r>
            </a:p>
            <a:p>
              <a:pPr algn="ctr" eaLnBrk="1" hangingPunct="1">
                <a:lnSpc>
                  <a:spcPct val="90000"/>
                </a:lnSpc>
                <a:defRPr/>
              </a:pPr>
              <a:r>
                <a:rPr kumimoji="1" lang="ru-RU" b="1" dirty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Calibri" pitchFamily="34" charset="0"/>
                  <a:cs typeface="Calibri" pitchFamily="34" charset="0"/>
                </a:rPr>
                <a:t>технологическому и атомному надзору</a:t>
              </a:r>
            </a:p>
          </p:txBody>
        </p:sp>
        <p:pic>
          <p:nvPicPr>
            <p:cNvPr id="16" name="Picture 41" descr="fsetan_emblema2007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4" y="15"/>
              <a:ext cx="666" cy="7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750896392"/>
      </p:ext>
    </p:extLst>
  </p:cSld>
  <p:clrMapOvr>
    <a:masterClrMapping/>
  </p:clrMapOvr>
  <p:transition spd="med">
    <p:cover dir="lu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Номер слайда 11"/>
          <p:cNvSpPr>
            <a:spLocks noGrp="1"/>
          </p:cNvSpPr>
          <p:nvPr>
            <p:ph type="sldNum" sz="quarter" idx="12"/>
          </p:nvPr>
        </p:nvSpPr>
        <p:spPr>
          <a:xfrm>
            <a:off x="7010400" y="6381750"/>
            <a:ext cx="2026096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6B9917E5-B2E8-4E25-9216-F0F049839C8B}" type="slidenum">
              <a:rPr lang="ru-RU" altLang="ru-RU" sz="1600" smtClean="0">
                <a:solidFill>
                  <a:srgbClr val="000000"/>
                </a:solidFill>
              </a:rPr>
              <a:pPr/>
              <a:t>11</a:t>
            </a:fld>
            <a:endParaRPr lang="ru-RU" altLang="ru-RU" sz="1600" dirty="0">
              <a:solidFill>
                <a:srgbClr val="000000"/>
              </a:solidFill>
            </a:endParaRPr>
          </a:p>
        </p:txBody>
      </p:sp>
      <p:graphicFrame>
        <p:nvGraphicFramePr>
          <p:cNvPr id="12" name="Таблица 11"/>
          <p:cNvGraphicFramePr>
            <a:graphicFrameLocks noGrp="1"/>
          </p:cNvGraphicFramePr>
          <p:nvPr>
            <p:extLst/>
          </p:nvPr>
        </p:nvGraphicFramePr>
        <p:xfrm>
          <a:off x="107504" y="1738312"/>
          <a:ext cx="8928992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92899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250527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Допуск в эксплуатацию новых и реконструированных энергоустановок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graphicFrame>
        <p:nvGraphicFramePr>
          <p:cNvPr id="9" name="Диаграмма 8"/>
          <p:cNvGraphicFramePr/>
          <p:nvPr>
            <p:extLst>
              <p:ext uri="{D42A27DB-BD31-4B8C-83A1-F6EECF244321}">
                <p14:modId xmlns:p14="http://schemas.microsoft.com/office/powerpoint/2010/main" val="2852502777"/>
              </p:ext>
            </p:extLst>
          </p:nvPr>
        </p:nvGraphicFramePr>
        <p:xfrm>
          <a:off x="683568" y="2160588"/>
          <a:ext cx="7704856" cy="44367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pSp>
        <p:nvGrpSpPr>
          <p:cNvPr id="8" name="Group 36"/>
          <p:cNvGrpSpPr>
            <a:grpSpLocks/>
          </p:cNvGrpSpPr>
          <p:nvPr/>
        </p:nvGrpSpPr>
        <p:grpSpPr bwMode="auto">
          <a:xfrm>
            <a:off x="0" y="127000"/>
            <a:ext cx="9144000" cy="1611313"/>
            <a:chOff x="0" y="-251"/>
            <a:chExt cx="5760" cy="1015"/>
          </a:xfrm>
        </p:grpSpPr>
        <p:sp>
          <p:nvSpPr>
            <p:cNvPr id="10" name="Rectangle 37"/>
            <p:cNvSpPr>
              <a:spLocks noChangeArrowheads="1"/>
            </p:cNvSpPr>
            <p:nvPr/>
          </p:nvSpPr>
          <p:spPr bwMode="auto">
            <a:xfrm>
              <a:off x="0" y="346"/>
              <a:ext cx="5760" cy="59"/>
            </a:xfrm>
            <a:prstGeom prst="rect">
              <a:avLst/>
            </a:prstGeom>
            <a:gradFill rotWithShape="0">
              <a:gsLst>
                <a:gs pos="0">
                  <a:srgbClr val="003366"/>
                </a:gs>
                <a:gs pos="100000">
                  <a:srgbClr val="0000CC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kumimoji="1" lang="ru-RU" altLang="ru-RU" sz="1400" b="1" dirty="0">
                <a:solidFill>
                  <a:srgbClr val="000000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11" name="Rectangle 38"/>
            <p:cNvSpPr>
              <a:spLocks noChangeArrowheads="1"/>
            </p:cNvSpPr>
            <p:nvPr/>
          </p:nvSpPr>
          <p:spPr bwMode="auto">
            <a:xfrm>
              <a:off x="0" y="458"/>
              <a:ext cx="5760" cy="166"/>
            </a:xfrm>
            <a:prstGeom prst="rect">
              <a:avLst/>
            </a:prstGeom>
            <a:gradFill rotWithShape="0">
              <a:gsLst>
                <a:gs pos="0">
                  <a:srgbClr val="003366"/>
                </a:gs>
                <a:gs pos="100000">
                  <a:srgbClr val="0000CC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txBody>
            <a:bodyPr/>
            <a:lstStyle/>
            <a:p>
              <a:pPr>
                <a:defRPr/>
              </a:pPr>
              <a:endParaRPr kumimoji="1" lang="ru-RU" sz="140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14" name="Rectangle 39"/>
            <p:cNvSpPr>
              <a:spLocks noChangeArrowheads="1"/>
            </p:cNvSpPr>
            <p:nvPr/>
          </p:nvSpPr>
          <p:spPr bwMode="auto">
            <a:xfrm>
              <a:off x="0" y="401"/>
              <a:ext cx="5760" cy="81"/>
            </a:xfrm>
            <a:prstGeom prst="rect">
              <a:avLst/>
            </a:prstGeom>
            <a:solidFill>
              <a:srgbClr val="993300"/>
            </a:solidFill>
            <a:ln w="9525">
              <a:noFill/>
              <a:miter lim="800000"/>
              <a:headEnd/>
              <a:tailEnd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txBody>
            <a:bodyPr/>
            <a:lstStyle/>
            <a:p>
              <a:pPr>
                <a:defRPr/>
              </a:pPr>
              <a:endParaRPr kumimoji="1" lang="ru-RU" sz="140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15" name="Text Box 40"/>
            <p:cNvSpPr txBox="1">
              <a:spLocks noChangeArrowheads="1"/>
            </p:cNvSpPr>
            <p:nvPr/>
          </p:nvSpPr>
          <p:spPr bwMode="auto">
            <a:xfrm>
              <a:off x="327" y="-251"/>
              <a:ext cx="5241" cy="5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lnSpc>
                  <a:spcPct val="90000"/>
                </a:lnSpc>
                <a:defRPr/>
              </a:pPr>
              <a:endParaRPr kumimoji="1" lang="en-US" b="1" dirty="0">
                <a:ln w="1905"/>
                <a:gradFill>
                  <a:gsLst>
                    <a:gs pos="0">
                      <a:srgbClr val="2D2D8A">
                        <a:shade val="20000"/>
                        <a:satMod val="200000"/>
                      </a:srgbClr>
                    </a:gs>
                    <a:gs pos="78000">
                      <a:srgbClr val="2D2D8A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2D2D8A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endParaRPr>
            </a:p>
            <a:p>
              <a:pPr algn="ctr">
                <a:lnSpc>
                  <a:spcPct val="90000"/>
                </a:lnSpc>
                <a:defRPr/>
              </a:pPr>
              <a:r>
                <a:rPr kumimoji="1" lang="ru-RU" b="1" dirty="0">
                  <a:ln w="1905"/>
                  <a:gradFill>
                    <a:gsLst>
                      <a:gs pos="0">
                        <a:srgbClr val="2D2D8A">
                          <a:shade val="20000"/>
                          <a:satMod val="200000"/>
                        </a:srgbClr>
                      </a:gs>
                      <a:gs pos="78000">
                        <a:srgbClr val="2D2D8A">
                          <a:tint val="90000"/>
                          <a:shade val="89000"/>
                          <a:satMod val="220000"/>
                        </a:srgbClr>
                      </a:gs>
                      <a:gs pos="100000">
                        <a:srgbClr val="2D2D8A">
                          <a:tint val="12000"/>
                          <a:satMod val="255000"/>
                        </a:srgb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Calibri" pitchFamily="34" charset="0"/>
                  <a:cs typeface="Calibri" pitchFamily="34" charset="0"/>
                </a:rPr>
                <a:t>Центральное управление Федеральной службы по экологическому, </a:t>
              </a:r>
            </a:p>
            <a:p>
              <a:pPr algn="ctr">
                <a:lnSpc>
                  <a:spcPct val="90000"/>
                </a:lnSpc>
                <a:defRPr/>
              </a:pPr>
              <a:r>
                <a:rPr kumimoji="1" lang="ru-RU" b="1" dirty="0">
                  <a:ln w="1905"/>
                  <a:gradFill>
                    <a:gsLst>
                      <a:gs pos="0">
                        <a:srgbClr val="2D2D8A">
                          <a:shade val="20000"/>
                          <a:satMod val="200000"/>
                        </a:srgbClr>
                      </a:gs>
                      <a:gs pos="78000">
                        <a:srgbClr val="2D2D8A">
                          <a:tint val="90000"/>
                          <a:shade val="89000"/>
                          <a:satMod val="220000"/>
                        </a:srgbClr>
                      </a:gs>
                      <a:gs pos="100000">
                        <a:srgbClr val="2D2D8A">
                          <a:tint val="12000"/>
                          <a:satMod val="255000"/>
                        </a:srgb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Calibri" pitchFamily="34" charset="0"/>
                  <a:cs typeface="Calibri" pitchFamily="34" charset="0"/>
                </a:rPr>
                <a:t>технологическому и атомному надзору</a:t>
              </a:r>
            </a:p>
          </p:txBody>
        </p:sp>
        <p:pic>
          <p:nvPicPr>
            <p:cNvPr id="16" name="Picture 41" descr="fsetan_emblema2007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4" y="15"/>
              <a:ext cx="666" cy="7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343661637"/>
      </p:ext>
    </p:extLst>
  </p:cSld>
  <p:clrMapOvr>
    <a:masterClrMapping/>
  </p:clrMapOvr>
  <p:transition spd="med">
    <p:cover dir="lu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Номер слайда 11"/>
          <p:cNvSpPr>
            <a:spLocks noGrp="1"/>
          </p:cNvSpPr>
          <p:nvPr>
            <p:ph type="sldNum" sz="quarter" idx="12"/>
          </p:nvPr>
        </p:nvSpPr>
        <p:spPr>
          <a:xfrm>
            <a:off x="7010400" y="6381750"/>
            <a:ext cx="1954088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8B4615F8-D15F-4006-82EE-F7781A410C76}" type="slidenum">
              <a:rPr lang="ru-RU" altLang="ru-RU" sz="1600" smtClean="0"/>
              <a:pPr/>
              <a:t>12</a:t>
            </a:fld>
            <a:endParaRPr lang="ru-RU" altLang="ru-RU" sz="1600" dirty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2128438"/>
              </p:ext>
            </p:extLst>
          </p:nvPr>
        </p:nvGraphicFramePr>
        <p:xfrm>
          <a:off x="251520" y="1628800"/>
          <a:ext cx="8640960" cy="84846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4096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848469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Проверка знаний в области энергетического надзора</a:t>
                      </a:r>
                    </a:p>
                    <a:p>
                      <a:pPr algn="ctr"/>
                      <a:endParaRPr lang="ru-RU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7" name="Диаграмма 16"/>
          <p:cNvGraphicFramePr/>
          <p:nvPr>
            <p:extLst>
              <p:ext uri="{D42A27DB-BD31-4B8C-83A1-F6EECF244321}">
                <p14:modId xmlns:p14="http://schemas.microsoft.com/office/powerpoint/2010/main" val="1061650414"/>
              </p:ext>
            </p:extLst>
          </p:nvPr>
        </p:nvGraphicFramePr>
        <p:xfrm>
          <a:off x="755576" y="2477269"/>
          <a:ext cx="7876391" cy="37524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pSp>
        <p:nvGrpSpPr>
          <p:cNvPr id="9" name="Group 36"/>
          <p:cNvGrpSpPr>
            <a:grpSpLocks/>
          </p:cNvGrpSpPr>
          <p:nvPr/>
        </p:nvGrpSpPr>
        <p:grpSpPr bwMode="auto">
          <a:xfrm>
            <a:off x="0" y="127000"/>
            <a:ext cx="9144000" cy="1611313"/>
            <a:chOff x="0" y="-251"/>
            <a:chExt cx="5760" cy="1015"/>
          </a:xfrm>
        </p:grpSpPr>
        <p:sp>
          <p:nvSpPr>
            <p:cNvPr id="10" name="Rectangle 37"/>
            <p:cNvSpPr>
              <a:spLocks noChangeArrowheads="1"/>
            </p:cNvSpPr>
            <p:nvPr/>
          </p:nvSpPr>
          <p:spPr bwMode="auto">
            <a:xfrm>
              <a:off x="0" y="346"/>
              <a:ext cx="5760" cy="59"/>
            </a:xfrm>
            <a:prstGeom prst="rect">
              <a:avLst/>
            </a:prstGeom>
            <a:gradFill rotWithShape="0">
              <a:gsLst>
                <a:gs pos="0">
                  <a:srgbClr val="003366"/>
                </a:gs>
                <a:gs pos="100000">
                  <a:srgbClr val="0000CC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kumimoji="1" lang="ru-RU" altLang="ru-RU" sz="1400" b="1" dirty="0">
                <a:latin typeface="Calibri" panose="020F0502020204030204" pitchFamily="34" charset="0"/>
              </a:endParaRPr>
            </a:p>
          </p:txBody>
        </p:sp>
        <p:sp>
          <p:nvSpPr>
            <p:cNvPr id="11" name="Rectangle 38"/>
            <p:cNvSpPr>
              <a:spLocks noChangeArrowheads="1"/>
            </p:cNvSpPr>
            <p:nvPr/>
          </p:nvSpPr>
          <p:spPr bwMode="auto">
            <a:xfrm>
              <a:off x="0" y="458"/>
              <a:ext cx="5760" cy="166"/>
            </a:xfrm>
            <a:prstGeom prst="rect">
              <a:avLst/>
            </a:prstGeom>
            <a:gradFill rotWithShape="0">
              <a:gsLst>
                <a:gs pos="0">
                  <a:srgbClr val="003366"/>
                </a:gs>
                <a:gs pos="100000">
                  <a:srgbClr val="0000CC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txBody>
            <a:bodyPr/>
            <a:lstStyle/>
            <a:p>
              <a:pPr eaLnBrk="1" hangingPunct="1">
                <a:defRPr/>
              </a:pPr>
              <a:endParaRPr kumimoji="1" lang="ru-RU" sz="1400" b="1" dirty="0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12" name="Rectangle 39"/>
            <p:cNvSpPr>
              <a:spLocks noChangeArrowheads="1"/>
            </p:cNvSpPr>
            <p:nvPr/>
          </p:nvSpPr>
          <p:spPr bwMode="auto">
            <a:xfrm>
              <a:off x="0" y="401"/>
              <a:ext cx="5760" cy="81"/>
            </a:xfrm>
            <a:prstGeom prst="rect">
              <a:avLst/>
            </a:prstGeom>
            <a:solidFill>
              <a:srgbClr val="993300"/>
            </a:solidFill>
            <a:ln w="9525">
              <a:noFill/>
              <a:miter lim="800000"/>
              <a:headEnd/>
              <a:tailEnd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txBody>
            <a:bodyPr/>
            <a:lstStyle/>
            <a:p>
              <a:pPr eaLnBrk="1" hangingPunct="1">
                <a:defRPr/>
              </a:pPr>
              <a:endParaRPr kumimoji="1" lang="ru-RU" sz="1400" b="1" dirty="0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14" name="Text Box 40"/>
            <p:cNvSpPr txBox="1">
              <a:spLocks noChangeArrowheads="1"/>
            </p:cNvSpPr>
            <p:nvPr/>
          </p:nvSpPr>
          <p:spPr bwMode="auto">
            <a:xfrm>
              <a:off x="327" y="-251"/>
              <a:ext cx="5241" cy="5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1" hangingPunct="1">
                <a:lnSpc>
                  <a:spcPct val="90000"/>
                </a:lnSpc>
                <a:defRPr/>
              </a:pPr>
              <a:endParaRPr kumimoji="1" lang="en-US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endParaRPr>
            </a:p>
            <a:p>
              <a:pPr algn="ctr" eaLnBrk="1" hangingPunct="1">
                <a:lnSpc>
                  <a:spcPct val="90000"/>
                </a:lnSpc>
                <a:defRPr/>
              </a:pPr>
              <a:r>
                <a:rPr kumimoji="1" lang="ru-RU" b="1" dirty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Calibri" pitchFamily="34" charset="0"/>
                  <a:cs typeface="Calibri" pitchFamily="34" charset="0"/>
                </a:rPr>
                <a:t>Центральное управление Федеральной службы по экологическому, </a:t>
              </a:r>
            </a:p>
            <a:p>
              <a:pPr algn="ctr" eaLnBrk="1" hangingPunct="1">
                <a:lnSpc>
                  <a:spcPct val="90000"/>
                </a:lnSpc>
                <a:defRPr/>
              </a:pPr>
              <a:r>
                <a:rPr kumimoji="1" lang="ru-RU" b="1" dirty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Calibri" pitchFamily="34" charset="0"/>
                  <a:cs typeface="Calibri" pitchFamily="34" charset="0"/>
                </a:rPr>
                <a:t>технологическому и атомному надзору</a:t>
              </a:r>
            </a:p>
          </p:txBody>
        </p:sp>
        <p:pic>
          <p:nvPicPr>
            <p:cNvPr id="15" name="Picture 41" descr="fsetan_emblema2007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4" y="15"/>
              <a:ext cx="666" cy="7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247885409"/>
      </p:ext>
    </p:extLst>
  </p:cSld>
  <p:clrMapOvr>
    <a:masterClrMapping/>
  </p:clrMapOvr>
  <p:transition spd="med">
    <p:cover dir="lu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8626" name="Rectangle 2"/>
          <p:cNvSpPr>
            <a:spLocks noChangeArrowheads="1"/>
          </p:cNvSpPr>
          <p:nvPr/>
        </p:nvSpPr>
        <p:spPr bwMode="auto">
          <a:xfrm>
            <a:off x="0" y="1987550"/>
            <a:ext cx="9144000" cy="2628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algn="ctr">
              <a:defRPr/>
            </a:pPr>
            <a:endParaRPr lang="ru-RU" b="1" cap="all" dirty="0">
              <a:solidFill>
                <a:schemeClr val="accent6">
                  <a:lumMod val="75000"/>
                </a:schemeClr>
              </a:solidFill>
              <a:latin typeface="Arial" charset="0"/>
              <a:cs typeface="Arial" charset="0"/>
            </a:endParaRPr>
          </a:p>
          <a:p>
            <a:pPr algn="ctr">
              <a:defRPr/>
            </a:pPr>
            <a:r>
              <a:rPr lang="ru-RU" sz="2400" kern="0" dirty="0">
                <a:solidFill>
                  <a:schemeClr val="accent6"/>
                </a:solidFill>
              </a:rPr>
              <a:t>Благодарю за внимание</a:t>
            </a:r>
            <a:r>
              <a:rPr lang="ru-RU" sz="2400" kern="0" dirty="0" smtClean="0">
                <a:solidFill>
                  <a:schemeClr val="accent6"/>
                </a:solidFill>
              </a:rPr>
              <a:t>!</a:t>
            </a:r>
            <a:endParaRPr lang="ru-RU" b="1" cap="all" dirty="0">
              <a:solidFill>
                <a:schemeClr val="accent6">
                  <a:lumMod val="75000"/>
                </a:schemeClr>
              </a:solidFill>
              <a:latin typeface="Arial" charset="0"/>
              <a:cs typeface="Arial" charset="0"/>
            </a:endParaRPr>
          </a:p>
          <a:p>
            <a:pPr algn="ctr">
              <a:defRPr/>
            </a:pPr>
            <a:endParaRPr lang="ru-RU" b="1" cap="all" dirty="0">
              <a:solidFill>
                <a:schemeClr val="accent6">
                  <a:lumMod val="75000"/>
                </a:schemeClr>
              </a:solidFill>
              <a:latin typeface="Arial" charset="0"/>
              <a:cs typeface="Arial" charset="0"/>
            </a:endParaRPr>
          </a:p>
        </p:txBody>
      </p:sp>
      <p:sp>
        <p:nvSpPr>
          <p:cNvPr id="5123" name="Rectangle 3"/>
          <p:cNvSpPr>
            <a:spLocks noChangeArrowheads="1"/>
          </p:cNvSpPr>
          <p:nvPr/>
        </p:nvSpPr>
        <p:spPr bwMode="auto">
          <a:xfrm>
            <a:off x="0" y="5029200"/>
            <a:ext cx="91440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algn="ctr" eaLnBrk="1" hangingPunct="1">
              <a:lnSpc>
                <a:spcPct val="90000"/>
              </a:lnSpc>
              <a:defRPr/>
            </a:pPr>
            <a:endParaRPr kumimoji="1" lang="ru-RU" sz="20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Calibri" pitchFamily="34" charset="0"/>
              <a:cs typeface="Calibri" pitchFamily="34" charset="0"/>
            </a:endParaRPr>
          </a:p>
        </p:txBody>
      </p:sp>
      <p:grpSp>
        <p:nvGrpSpPr>
          <p:cNvPr id="17413" name="Group 36"/>
          <p:cNvGrpSpPr>
            <a:grpSpLocks/>
          </p:cNvGrpSpPr>
          <p:nvPr/>
        </p:nvGrpSpPr>
        <p:grpSpPr bwMode="auto">
          <a:xfrm>
            <a:off x="0" y="152400"/>
            <a:ext cx="9144000" cy="1620838"/>
            <a:chOff x="0" y="-235"/>
            <a:chExt cx="5760" cy="1021"/>
          </a:xfrm>
        </p:grpSpPr>
        <p:sp>
          <p:nvSpPr>
            <p:cNvPr id="17420" name="Rectangle 37"/>
            <p:cNvSpPr>
              <a:spLocks noChangeArrowheads="1"/>
            </p:cNvSpPr>
            <p:nvPr/>
          </p:nvSpPr>
          <p:spPr bwMode="auto">
            <a:xfrm>
              <a:off x="0" y="346"/>
              <a:ext cx="5760" cy="59"/>
            </a:xfrm>
            <a:prstGeom prst="rect">
              <a:avLst/>
            </a:prstGeom>
            <a:gradFill rotWithShape="0">
              <a:gsLst>
                <a:gs pos="0">
                  <a:srgbClr val="003366"/>
                </a:gs>
                <a:gs pos="100000">
                  <a:srgbClr val="0000CC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kumimoji="1" lang="ru-RU" altLang="ru-RU" sz="1400" b="1">
                <a:latin typeface="Calibri" panose="020F0502020204030204" pitchFamily="34" charset="0"/>
              </a:endParaRPr>
            </a:p>
          </p:txBody>
        </p:sp>
        <p:sp>
          <p:nvSpPr>
            <p:cNvPr id="5130" name="Rectangle 38"/>
            <p:cNvSpPr>
              <a:spLocks noChangeArrowheads="1"/>
            </p:cNvSpPr>
            <p:nvPr/>
          </p:nvSpPr>
          <p:spPr bwMode="auto">
            <a:xfrm>
              <a:off x="0" y="458"/>
              <a:ext cx="5760" cy="166"/>
            </a:xfrm>
            <a:prstGeom prst="rect">
              <a:avLst/>
            </a:prstGeom>
            <a:gradFill rotWithShape="0">
              <a:gsLst>
                <a:gs pos="0">
                  <a:srgbClr val="003366"/>
                </a:gs>
                <a:gs pos="100000">
                  <a:srgbClr val="0000CC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txBody>
            <a:bodyPr/>
            <a:lstStyle/>
            <a:p>
              <a:pPr eaLnBrk="1" hangingPunct="1">
                <a:defRPr/>
              </a:pPr>
              <a:endParaRPr kumimoji="1" lang="ru-RU" sz="1400" b="1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5131" name="Rectangle 39"/>
            <p:cNvSpPr>
              <a:spLocks noChangeArrowheads="1"/>
            </p:cNvSpPr>
            <p:nvPr/>
          </p:nvSpPr>
          <p:spPr bwMode="auto">
            <a:xfrm>
              <a:off x="0" y="401"/>
              <a:ext cx="5760" cy="81"/>
            </a:xfrm>
            <a:prstGeom prst="rect">
              <a:avLst/>
            </a:prstGeom>
            <a:solidFill>
              <a:srgbClr val="993300"/>
            </a:solidFill>
            <a:ln w="9525">
              <a:noFill/>
              <a:miter lim="800000"/>
              <a:headEnd/>
              <a:tailEnd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txBody>
            <a:bodyPr/>
            <a:lstStyle/>
            <a:p>
              <a:pPr eaLnBrk="1" hangingPunct="1">
                <a:defRPr/>
              </a:pPr>
              <a:endParaRPr kumimoji="1" lang="ru-RU" sz="1400" b="1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2" name="Text Box 40"/>
            <p:cNvSpPr txBox="1">
              <a:spLocks noChangeArrowheads="1"/>
            </p:cNvSpPr>
            <p:nvPr/>
          </p:nvSpPr>
          <p:spPr bwMode="auto">
            <a:xfrm>
              <a:off x="463" y="-235"/>
              <a:ext cx="5241" cy="4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1" hangingPunct="1">
                <a:lnSpc>
                  <a:spcPct val="90000"/>
                </a:lnSpc>
                <a:defRPr/>
              </a:pPr>
              <a:endParaRPr kumimoji="1" lang="en-US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endParaRPr>
            </a:p>
            <a:p>
              <a:pPr algn="ctr" eaLnBrk="1" hangingPunct="1">
                <a:lnSpc>
                  <a:spcPct val="90000"/>
                </a:lnSpc>
                <a:defRPr/>
              </a:pPr>
              <a:r>
                <a:rPr kumimoji="1" lang="ru-RU" sz="1600" b="1" dirty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Calibri" pitchFamily="34" charset="0"/>
                  <a:cs typeface="Calibri" pitchFamily="34" charset="0"/>
                </a:rPr>
                <a:t>Центральное управление Федеральной службы по экологическому, </a:t>
              </a:r>
            </a:p>
            <a:p>
              <a:pPr algn="ctr" eaLnBrk="1" hangingPunct="1">
                <a:lnSpc>
                  <a:spcPct val="90000"/>
                </a:lnSpc>
                <a:defRPr/>
              </a:pPr>
              <a:r>
                <a:rPr kumimoji="1" lang="ru-RU" sz="1600" b="1" dirty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Calibri" pitchFamily="34" charset="0"/>
                  <a:cs typeface="Calibri" pitchFamily="34" charset="0"/>
                </a:rPr>
                <a:t>технологическому и атомному надзору</a:t>
              </a:r>
            </a:p>
          </p:txBody>
        </p:sp>
        <p:pic>
          <p:nvPicPr>
            <p:cNvPr id="17428" name="Picture 41" descr="fsetan_emblema2007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7" y="37"/>
              <a:ext cx="666" cy="7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6" name="Line 2"/>
          <p:cNvSpPr>
            <a:spLocks noChangeShapeType="1"/>
          </p:cNvSpPr>
          <p:nvPr/>
        </p:nvSpPr>
        <p:spPr bwMode="auto">
          <a:xfrm flipV="1">
            <a:off x="428625" y="5121275"/>
            <a:ext cx="8501122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 w="139700"/>
          </a:sp3d>
        </p:spPr>
        <p:txBody>
          <a:bodyPr wrap="none" anchor="ctr"/>
          <a:lstStyle/>
          <a:p>
            <a:pPr eaLnBrk="1" hangingPunct="1">
              <a:defRPr/>
            </a:pPr>
            <a:endParaRPr lang="ru-RU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3" name="Line 2"/>
          <p:cNvSpPr>
            <a:spLocks noChangeShapeType="1"/>
          </p:cNvSpPr>
          <p:nvPr/>
        </p:nvSpPr>
        <p:spPr bwMode="auto">
          <a:xfrm flipV="1">
            <a:off x="0" y="-987425"/>
            <a:ext cx="9144000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 w="139700"/>
          </a:sp3d>
        </p:spPr>
        <p:txBody>
          <a:bodyPr wrap="none" anchor="ctr"/>
          <a:lstStyle/>
          <a:p>
            <a:pPr eaLnBrk="1" hangingPunct="1">
              <a:defRPr/>
            </a:pPr>
            <a:endParaRPr lang="ru-RU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74384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Номер слайда 11"/>
          <p:cNvSpPr>
            <a:spLocks noGrp="1"/>
          </p:cNvSpPr>
          <p:nvPr>
            <p:ph type="sldNum" sz="quarter" idx="12"/>
          </p:nvPr>
        </p:nvSpPr>
        <p:spPr>
          <a:xfrm>
            <a:off x="7010400" y="6381750"/>
            <a:ext cx="1954088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ru-RU" altLang="ru-RU" sz="1600" dirty="0" smtClean="0">
                <a:solidFill>
                  <a:srgbClr val="000000"/>
                </a:solidFill>
              </a:rPr>
              <a:t>2</a:t>
            </a:r>
            <a:endParaRPr lang="ru-RU" altLang="ru-RU" sz="1600" dirty="0">
              <a:solidFill>
                <a:srgbClr val="000000"/>
              </a:solidFill>
            </a:endParaRPr>
          </a:p>
        </p:txBody>
      </p:sp>
      <p:sp>
        <p:nvSpPr>
          <p:cNvPr id="4118" name="Скругленный прямоугольник 1"/>
          <p:cNvSpPr>
            <a:spLocks noChangeArrowheads="1"/>
          </p:cNvSpPr>
          <p:nvPr/>
        </p:nvSpPr>
        <p:spPr bwMode="auto">
          <a:xfrm>
            <a:off x="713460" y="1489697"/>
            <a:ext cx="7772400" cy="648072"/>
          </a:xfrm>
          <a:prstGeom prst="roundRect">
            <a:avLst>
              <a:gd name="adj" fmla="val 16667"/>
            </a:avLst>
          </a:prstGeom>
          <a:noFill/>
          <a:ln w="9525" cap="sq" algn="ctr">
            <a:noFill/>
            <a:round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fontAlgn="base">
              <a:spcAft>
                <a:spcPct val="0"/>
              </a:spcAft>
            </a:pPr>
            <a:r>
              <a:rPr lang="ru-RU" altLang="ru-RU" b="1" dirty="0" smtClean="0">
                <a:solidFill>
                  <a:srgbClr val="002060"/>
                </a:solidFill>
              </a:rPr>
              <a:t>ПОДНАДЗОРНЫЕ ОБЪЕКТЫ</a:t>
            </a:r>
          </a:p>
          <a:p>
            <a:pPr algn="ctr" fontAlgn="base">
              <a:spcAft>
                <a:spcPct val="0"/>
              </a:spcAft>
            </a:pPr>
            <a:r>
              <a:rPr lang="ru-RU" altLang="ru-RU" b="1" dirty="0" smtClean="0">
                <a:solidFill>
                  <a:srgbClr val="002060"/>
                </a:solidFill>
              </a:rPr>
              <a:t>Костромской области в области энергетического надзора</a:t>
            </a:r>
            <a:endParaRPr lang="ru-RU" altLang="ru-RU" b="1" dirty="0">
              <a:solidFill>
                <a:srgbClr val="002060"/>
              </a:solidFill>
            </a:endParaRPr>
          </a:p>
        </p:txBody>
      </p:sp>
      <p:grpSp>
        <p:nvGrpSpPr>
          <p:cNvPr id="10" name="Group 36"/>
          <p:cNvGrpSpPr>
            <a:grpSpLocks/>
          </p:cNvGrpSpPr>
          <p:nvPr/>
        </p:nvGrpSpPr>
        <p:grpSpPr bwMode="auto">
          <a:xfrm>
            <a:off x="0" y="127000"/>
            <a:ext cx="9144000" cy="1611313"/>
            <a:chOff x="0" y="-251"/>
            <a:chExt cx="5760" cy="1015"/>
          </a:xfrm>
        </p:grpSpPr>
        <p:sp>
          <p:nvSpPr>
            <p:cNvPr id="11" name="Rectangle 37"/>
            <p:cNvSpPr>
              <a:spLocks noChangeArrowheads="1"/>
            </p:cNvSpPr>
            <p:nvPr/>
          </p:nvSpPr>
          <p:spPr bwMode="auto">
            <a:xfrm>
              <a:off x="0" y="346"/>
              <a:ext cx="5760" cy="59"/>
            </a:xfrm>
            <a:prstGeom prst="rect">
              <a:avLst/>
            </a:prstGeom>
            <a:gradFill rotWithShape="0">
              <a:gsLst>
                <a:gs pos="0">
                  <a:srgbClr val="003366"/>
                </a:gs>
                <a:gs pos="100000">
                  <a:srgbClr val="0000CC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 altLang="ru-RU" sz="1400" b="1">
                <a:solidFill>
                  <a:srgbClr val="000000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12" name="Rectangle 38"/>
            <p:cNvSpPr>
              <a:spLocks noChangeArrowheads="1"/>
            </p:cNvSpPr>
            <p:nvPr/>
          </p:nvSpPr>
          <p:spPr bwMode="auto">
            <a:xfrm>
              <a:off x="0" y="458"/>
              <a:ext cx="5760" cy="166"/>
            </a:xfrm>
            <a:prstGeom prst="rect">
              <a:avLst/>
            </a:prstGeom>
            <a:gradFill rotWithShape="0">
              <a:gsLst>
                <a:gs pos="0">
                  <a:srgbClr val="003366"/>
                </a:gs>
                <a:gs pos="100000">
                  <a:srgbClr val="0000CC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ru-RU" sz="1400" b="1">
                <a:solidFill>
                  <a:srgbClr val="000000"/>
                </a:solidFill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15" name="Rectangle 39"/>
            <p:cNvSpPr>
              <a:spLocks noChangeArrowheads="1"/>
            </p:cNvSpPr>
            <p:nvPr/>
          </p:nvSpPr>
          <p:spPr bwMode="auto">
            <a:xfrm>
              <a:off x="0" y="401"/>
              <a:ext cx="5760" cy="81"/>
            </a:xfrm>
            <a:prstGeom prst="rect">
              <a:avLst/>
            </a:prstGeom>
            <a:solidFill>
              <a:srgbClr val="993300"/>
            </a:solidFill>
            <a:ln w="9525">
              <a:noFill/>
              <a:miter lim="800000"/>
              <a:headEnd/>
              <a:tailEnd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ru-RU" sz="1400" b="1">
                <a:solidFill>
                  <a:srgbClr val="000000"/>
                </a:solidFill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16" name="Text Box 40"/>
            <p:cNvSpPr txBox="1">
              <a:spLocks noChangeArrowheads="1"/>
            </p:cNvSpPr>
            <p:nvPr/>
          </p:nvSpPr>
          <p:spPr bwMode="auto">
            <a:xfrm>
              <a:off x="327" y="-251"/>
              <a:ext cx="5241" cy="5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fontAlgn="base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en-US" b="1" dirty="0">
                <a:ln w="1905"/>
                <a:gradFill>
                  <a:gsLst>
                    <a:gs pos="0">
                      <a:srgbClr val="2D2D8A">
                        <a:shade val="20000"/>
                        <a:satMod val="200000"/>
                      </a:srgbClr>
                    </a:gs>
                    <a:gs pos="78000">
                      <a:srgbClr val="2D2D8A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2D2D8A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endParaRPr>
            </a:p>
            <a:p>
              <a:pPr algn="ctr" fontAlgn="base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ru-RU" b="1" dirty="0">
                  <a:ln w="1905"/>
                  <a:gradFill>
                    <a:gsLst>
                      <a:gs pos="0">
                        <a:srgbClr val="2D2D8A">
                          <a:shade val="20000"/>
                          <a:satMod val="200000"/>
                        </a:srgbClr>
                      </a:gs>
                      <a:gs pos="78000">
                        <a:srgbClr val="2D2D8A">
                          <a:tint val="90000"/>
                          <a:shade val="89000"/>
                          <a:satMod val="220000"/>
                        </a:srgbClr>
                      </a:gs>
                      <a:gs pos="100000">
                        <a:srgbClr val="2D2D8A">
                          <a:tint val="12000"/>
                          <a:satMod val="255000"/>
                        </a:srgb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Calibri" pitchFamily="34" charset="0"/>
                  <a:cs typeface="Calibri" pitchFamily="34" charset="0"/>
                </a:rPr>
                <a:t>Центральное управление Федеральной службы по экологическому, </a:t>
              </a:r>
            </a:p>
            <a:p>
              <a:pPr algn="ctr" fontAlgn="base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ru-RU" b="1" dirty="0">
                  <a:ln w="1905"/>
                  <a:gradFill>
                    <a:gsLst>
                      <a:gs pos="0">
                        <a:srgbClr val="2D2D8A">
                          <a:shade val="20000"/>
                          <a:satMod val="200000"/>
                        </a:srgbClr>
                      </a:gs>
                      <a:gs pos="78000">
                        <a:srgbClr val="2D2D8A">
                          <a:tint val="90000"/>
                          <a:shade val="89000"/>
                          <a:satMod val="220000"/>
                        </a:srgbClr>
                      </a:gs>
                      <a:gs pos="100000">
                        <a:srgbClr val="2D2D8A">
                          <a:tint val="12000"/>
                          <a:satMod val="255000"/>
                        </a:srgb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Calibri" pitchFamily="34" charset="0"/>
                  <a:cs typeface="Calibri" pitchFamily="34" charset="0"/>
                </a:rPr>
                <a:t>технологическому и атомному надзору</a:t>
              </a:r>
            </a:p>
          </p:txBody>
        </p:sp>
        <p:pic>
          <p:nvPicPr>
            <p:cNvPr id="17" name="Picture 41" descr="fsetan_emblema2007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4" y="15"/>
              <a:ext cx="666" cy="7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3" name="Объект 1"/>
          <p:cNvSpPr txBox="1">
            <a:spLocks/>
          </p:cNvSpPr>
          <p:nvPr/>
        </p:nvSpPr>
        <p:spPr bwMode="auto">
          <a:xfrm>
            <a:off x="2483768" y="2348880"/>
            <a:ext cx="4032448" cy="4214842"/>
          </a:xfrm>
          <a:prstGeom prst="rect">
            <a:avLst/>
          </a:prstGeom>
          <a:solidFill>
            <a:schemeClr val="lt1">
              <a:alpha val="87000"/>
            </a:schemeClr>
          </a:solidFill>
          <a:ln w="28575" cap="flat" cmpd="sng" algn="ctr">
            <a:solidFill>
              <a:schemeClr val="accent1">
                <a:lumMod val="75000"/>
              </a:schemeClr>
            </a:solidFill>
            <a:prstDash val="solid"/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  <a:extLst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25000" lnSpcReduction="20000"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spcBef>
                <a:spcPts val="600"/>
              </a:spcBef>
              <a:buFontTx/>
              <a:buNone/>
            </a:pPr>
            <a:endParaRPr lang="ru-RU" sz="4900" b="1" i="1" u="sng" dirty="0">
              <a:solidFill>
                <a:srgbClr val="002060"/>
              </a:solidFill>
              <a:cs typeface="Times New Roman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600"/>
              </a:spcBef>
              <a:buFontTx/>
              <a:buNone/>
            </a:pPr>
            <a:r>
              <a:rPr lang="ru-RU" sz="5600" b="1" dirty="0">
                <a:solidFill>
                  <a:srgbClr val="002060"/>
                </a:solidFill>
                <a:cs typeface="Times New Roman" pitchFamily="18" charset="0"/>
              </a:rPr>
              <a:t>Число поднадзорных организаций </a:t>
            </a:r>
            <a:r>
              <a:rPr lang="ru-RU" sz="5600" b="1" dirty="0" smtClean="0">
                <a:solidFill>
                  <a:srgbClr val="002060"/>
                </a:solidFill>
                <a:cs typeface="Times New Roman" pitchFamily="18" charset="0"/>
              </a:rPr>
              <a:t> </a:t>
            </a:r>
            <a:r>
              <a:rPr lang="ru-RU" sz="5600" b="1" dirty="0" smtClean="0">
                <a:solidFill>
                  <a:srgbClr val="C00000"/>
                </a:solidFill>
                <a:cs typeface="Times New Roman" pitchFamily="18" charset="0"/>
              </a:rPr>
              <a:t>–  795</a:t>
            </a:r>
            <a:r>
              <a:rPr lang="ru-RU" sz="5600" b="1" dirty="0" smtClean="0">
                <a:solidFill>
                  <a:srgbClr val="FF0000"/>
                </a:solidFill>
                <a:cs typeface="Times New Roman" pitchFamily="18" charset="0"/>
              </a:rPr>
              <a:t> </a:t>
            </a:r>
            <a:endParaRPr lang="ru-RU" sz="5600" b="1" dirty="0">
              <a:solidFill>
                <a:srgbClr val="FF0000"/>
              </a:solidFill>
              <a:cs typeface="Times New Roman" pitchFamily="18" charset="0"/>
            </a:endParaRPr>
          </a:p>
          <a:p>
            <a:pPr marL="0" indent="0" algn="r">
              <a:lnSpc>
                <a:spcPct val="120000"/>
              </a:lnSpc>
              <a:spcBef>
                <a:spcPts val="600"/>
              </a:spcBef>
              <a:buFontTx/>
              <a:buNone/>
            </a:pPr>
            <a:r>
              <a:rPr lang="ru-RU" sz="5600" b="1" dirty="0">
                <a:solidFill>
                  <a:srgbClr val="002060"/>
                </a:solidFill>
                <a:cs typeface="Times New Roman" pitchFamily="18" charset="0"/>
              </a:rPr>
              <a:t> </a:t>
            </a:r>
            <a:r>
              <a:rPr lang="ru-RU" sz="5600" dirty="0" smtClean="0">
                <a:solidFill>
                  <a:srgbClr val="002060"/>
                </a:solidFill>
                <a:cs typeface="Times New Roman" pitchFamily="18" charset="0"/>
              </a:rPr>
              <a:t>в </a:t>
            </a:r>
            <a:r>
              <a:rPr lang="ru-RU" sz="5600" dirty="0" err="1">
                <a:solidFill>
                  <a:srgbClr val="002060"/>
                </a:solidFill>
                <a:cs typeface="Times New Roman" pitchFamily="18" charset="0"/>
              </a:rPr>
              <a:t>т.ч</a:t>
            </a:r>
            <a:r>
              <a:rPr lang="ru-RU" sz="5600" dirty="0">
                <a:solidFill>
                  <a:srgbClr val="002060"/>
                </a:solidFill>
                <a:cs typeface="Times New Roman" pitchFamily="18" charset="0"/>
              </a:rPr>
              <a:t>. электросетевых организаций </a:t>
            </a:r>
            <a:r>
              <a:rPr lang="ru-RU" sz="5600" b="1" dirty="0" smtClean="0">
                <a:solidFill>
                  <a:srgbClr val="C00000"/>
                </a:solidFill>
                <a:cs typeface="Times New Roman" pitchFamily="18" charset="0"/>
              </a:rPr>
              <a:t>– 6</a:t>
            </a:r>
          </a:p>
          <a:p>
            <a:pPr marL="0" indent="0" algn="r">
              <a:lnSpc>
                <a:spcPct val="120000"/>
              </a:lnSpc>
              <a:spcBef>
                <a:spcPts val="600"/>
              </a:spcBef>
              <a:buFontTx/>
              <a:buNone/>
            </a:pPr>
            <a:r>
              <a:rPr lang="ru-RU" sz="5600" dirty="0" smtClean="0">
                <a:solidFill>
                  <a:srgbClr val="002060"/>
                </a:solidFill>
                <a:cs typeface="Times New Roman" pitchFamily="18" charset="0"/>
              </a:rPr>
              <a:t> теплоснабжающих </a:t>
            </a:r>
            <a:r>
              <a:rPr lang="ru-RU" sz="5600" dirty="0">
                <a:solidFill>
                  <a:srgbClr val="002060"/>
                </a:solidFill>
                <a:cs typeface="Times New Roman" pitchFamily="18" charset="0"/>
              </a:rPr>
              <a:t>организаций </a:t>
            </a:r>
            <a:r>
              <a:rPr lang="ru-RU" sz="5600" b="1" dirty="0" smtClean="0">
                <a:solidFill>
                  <a:srgbClr val="C00000"/>
                </a:solidFill>
                <a:cs typeface="Times New Roman" pitchFamily="18" charset="0"/>
              </a:rPr>
              <a:t>– 70</a:t>
            </a:r>
          </a:p>
          <a:p>
            <a:pPr marL="0" indent="0" algn="r">
              <a:lnSpc>
                <a:spcPct val="120000"/>
              </a:lnSpc>
              <a:spcBef>
                <a:spcPts val="600"/>
              </a:spcBef>
              <a:buFontTx/>
              <a:buNone/>
            </a:pPr>
            <a:r>
              <a:rPr lang="ru-RU" sz="5600" dirty="0" smtClean="0">
                <a:solidFill>
                  <a:srgbClr val="002060"/>
                </a:solidFill>
                <a:cs typeface="Times New Roman" pitchFamily="18" charset="0"/>
              </a:rPr>
              <a:t>Субъектов </a:t>
            </a:r>
            <a:r>
              <a:rPr lang="ru-RU" sz="5600" dirty="0" err="1" smtClean="0">
                <a:solidFill>
                  <a:srgbClr val="002060"/>
                </a:solidFill>
                <a:cs typeface="Times New Roman" pitchFamily="18" charset="0"/>
              </a:rPr>
              <a:t>электроэнегретики</a:t>
            </a:r>
            <a:r>
              <a:rPr lang="ru-RU" sz="5600" dirty="0" smtClean="0">
                <a:solidFill>
                  <a:srgbClr val="002060"/>
                </a:solidFill>
                <a:cs typeface="Times New Roman" pitchFamily="18" charset="0"/>
              </a:rPr>
              <a:t>, работающих </a:t>
            </a:r>
            <a:br>
              <a:rPr lang="ru-RU" sz="5600" dirty="0" smtClean="0">
                <a:solidFill>
                  <a:srgbClr val="002060"/>
                </a:solidFill>
                <a:cs typeface="Times New Roman" pitchFamily="18" charset="0"/>
              </a:rPr>
            </a:br>
            <a:r>
              <a:rPr lang="ru-RU" sz="5600" dirty="0" smtClean="0">
                <a:solidFill>
                  <a:srgbClr val="002060"/>
                </a:solidFill>
                <a:cs typeface="Times New Roman" pitchFamily="18" charset="0"/>
              </a:rPr>
              <a:t>в режиме комбинированной выработки </a:t>
            </a:r>
            <a:r>
              <a:rPr lang="ru-RU" sz="5600" b="1" dirty="0" smtClean="0">
                <a:solidFill>
                  <a:srgbClr val="C00000"/>
                </a:solidFill>
                <a:cs typeface="Times New Roman" pitchFamily="18" charset="0"/>
              </a:rPr>
              <a:t>– 3</a:t>
            </a:r>
          </a:p>
          <a:p>
            <a:pPr marL="0" indent="0" algn="r">
              <a:lnSpc>
                <a:spcPct val="120000"/>
              </a:lnSpc>
              <a:spcBef>
                <a:spcPts val="600"/>
              </a:spcBef>
              <a:buFontTx/>
              <a:buNone/>
            </a:pPr>
            <a:r>
              <a:rPr lang="ru-RU" sz="5600" dirty="0" smtClean="0">
                <a:solidFill>
                  <a:srgbClr val="002060"/>
                </a:solidFill>
                <a:cs typeface="Times New Roman" pitchFamily="18" charset="0"/>
              </a:rPr>
              <a:t>Потребителей электрической энергии </a:t>
            </a:r>
            <a:r>
              <a:rPr lang="ru-RU" sz="5600" b="1" dirty="0" smtClean="0">
                <a:solidFill>
                  <a:srgbClr val="FF0000"/>
                </a:solidFill>
                <a:cs typeface="Times New Roman" pitchFamily="18" charset="0"/>
              </a:rPr>
              <a:t>–</a:t>
            </a:r>
            <a:r>
              <a:rPr lang="ru-RU" sz="5600" dirty="0" smtClean="0">
                <a:solidFill>
                  <a:srgbClr val="C00000"/>
                </a:solidFill>
                <a:cs typeface="Times New Roman" pitchFamily="18" charset="0"/>
              </a:rPr>
              <a:t> </a:t>
            </a:r>
            <a:r>
              <a:rPr lang="ru-RU" sz="5600" b="1" dirty="0" smtClean="0">
                <a:solidFill>
                  <a:srgbClr val="C00000"/>
                </a:solidFill>
                <a:cs typeface="Times New Roman" pitchFamily="18" charset="0"/>
              </a:rPr>
              <a:t>716</a:t>
            </a:r>
          </a:p>
          <a:p>
            <a:pPr marL="0" indent="0" algn="ctr">
              <a:lnSpc>
                <a:spcPct val="120000"/>
              </a:lnSpc>
              <a:spcBef>
                <a:spcPts val="600"/>
              </a:spcBef>
              <a:buFontTx/>
              <a:buNone/>
            </a:pPr>
            <a:endParaRPr lang="ru-RU" sz="5600" dirty="0">
              <a:solidFill>
                <a:srgbClr val="002060"/>
              </a:solidFill>
              <a:cs typeface="Times New Roman" pitchFamily="18" charset="0"/>
            </a:endParaRPr>
          </a:p>
          <a:p>
            <a:pPr marL="0" indent="0" algn="ctr">
              <a:lnSpc>
                <a:spcPct val="120000"/>
              </a:lnSpc>
              <a:spcBef>
                <a:spcPts val="600"/>
              </a:spcBef>
              <a:buFontTx/>
              <a:buNone/>
            </a:pPr>
            <a:r>
              <a:rPr lang="ru-RU" sz="5600" b="1" dirty="0" smtClean="0">
                <a:solidFill>
                  <a:srgbClr val="333399"/>
                </a:solidFill>
                <a:cs typeface="Times New Roman" pitchFamily="18" charset="0"/>
              </a:rPr>
              <a:t>Из них:</a:t>
            </a:r>
          </a:p>
          <a:p>
            <a:pPr marL="0" indent="0" algn="ctr">
              <a:lnSpc>
                <a:spcPct val="120000"/>
              </a:lnSpc>
              <a:spcBef>
                <a:spcPts val="600"/>
              </a:spcBef>
              <a:buFontTx/>
              <a:buNone/>
            </a:pPr>
            <a:r>
              <a:rPr lang="ru-RU" sz="5600" b="1" dirty="0" smtClean="0">
                <a:solidFill>
                  <a:srgbClr val="333399"/>
                </a:solidFill>
                <a:cs typeface="Times New Roman" pitchFamily="18" charset="0"/>
              </a:rPr>
              <a:t>В категории высокого риска –11</a:t>
            </a:r>
          </a:p>
          <a:p>
            <a:pPr marL="0" indent="0" algn="ctr">
              <a:lnSpc>
                <a:spcPct val="120000"/>
              </a:lnSpc>
              <a:spcBef>
                <a:spcPts val="600"/>
              </a:spcBef>
              <a:buFontTx/>
              <a:buNone/>
            </a:pPr>
            <a:r>
              <a:rPr lang="ru-RU" sz="5600" b="1" dirty="0" smtClean="0">
                <a:solidFill>
                  <a:srgbClr val="333399"/>
                </a:solidFill>
                <a:cs typeface="Times New Roman" pitchFamily="18" charset="0"/>
              </a:rPr>
              <a:t>В категории значительного риска – 50</a:t>
            </a:r>
          </a:p>
          <a:p>
            <a:pPr marL="0" indent="0" algn="ctr">
              <a:lnSpc>
                <a:spcPct val="120000"/>
              </a:lnSpc>
              <a:spcBef>
                <a:spcPts val="600"/>
              </a:spcBef>
              <a:buFontTx/>
              <a:buNone/>
            </a:pPr>
            <a:r>
              <a:rPr lang="ru-RU" sz="5600" b="1" dirty="0" smtClean="0">
                <a:solidFill>
                  <a:srgbClr val="333399"/>
                </a:solidFill>
                <a:cs typeface="Times New Roman" pitchFamily="18" charset="0"/>
              </a:rPr>
              <a:t>В категории среднего риска – 21</a:t>
            </a:r>
          </a:p>
          <a:p>
            <a:pPr marL="0" indent="0" algn="ctr">
              <a:lnSpc>
                <a:spcPct val="120000"/>
              </a:lnSpc>
              <a:spcBef>
                <a:spcPts val="600"/>
              </a:spcBef>
              <a:buFontTx/>
              <a:buNone/>
            </a:pPr>
            <a:r>
              <a:rPr lang="ru-RU" sz="5600" b="1" dirty="0" smtClean="0">
                <a:solidFill>
                  <a:srgbClr val="333399"/>
                </a:solidFill>
                <a:cs typeface="Times New Roman" pitchFamily="18" charset="0"/>
              </a:rPr>
              <a:t>В категории умеренного риска – 569</a:t>
            </a:r>
          </a:p>
          <a:p>
            <a:pPr marL="0" indent="0" algn="ctr">
              <a:lnSpc>
                <a:spcPct val="120000"/>
              </a:lnSpc>
              <a:spcBef>
                <a:spcPts val="600"/>
              </a:spcBef>
              <a:buFontTx/>
              <a:buNone/>
            </a:pPr>
            <a:r>
              <a:rPr lang="ru-RU" sz="5600" b="1" dirty="0" smtClean="0">
                <a:solidFill>
                  <a:srgbClr val="333399"/>
                </a:solidFill>
                <a:cs typeface="Times New Roman" pitchFamily="18" charset="0"/>
              </a:rPr>
              <a:t>В категории низкого риска – 144</a:t>
            </a:r>
          </a:p>
        </p:txBody>
      </p:sp>
    </p:spTree>
    <p:extLst>
      <p:ext uri="{BB962C8B-B14F-4D97-AF65-F5344CB8AC3E}">
        <p14:creationId xmlns:p14="http://schemas.microsoft.com/office/powerpoint/2010/main" val="2642350255"/>
      </p:ext>
    </p:extLst>
  </p:cSld>
  <p:clrMapOvr>
    <a:masterClrMapping/>
  </p:clrMapOvr>
  <p:transition spd="med">
    <p:cover dir="l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Номер слайда 11"/>
          <p:cNvSpPr>
            <a:spLocks noGrp="1"/>
          </p:cNvSpPr>
          <p:nvPr>
            <p:ph type="sldNum" sz="quarter" idx="12"/>
          </p:nvPr>
        </p:nvSpPr>
        <p:spPr>
          <a:xfrm>
            <a:off x="7010400" y="6381750"/>
            <a:ext cx="1954088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A71378C6-7243-43C5-A3D1-9DDCD211E3E9}" type="slidenum">
              <a:rPr lang="ru-RU" altLang="ru-RU" sz="1600" smtClean="0"/>
              <a:pPr/>
              <a:t>3</a:t>
            </a:fld>
            <a:endParaRPr lang="ru-RU" altLang="ru-RU" sz="1600" dirty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6072605"/>
              </p:ext>
            </p:extLst>
          </p:nvPr>
        </p:nvGraphicFramePr>
        <p:xfrm>
          <a:off x="237489" y="1516062"/>
          <a:ext cx="8730799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30799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644525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Проведение </a:t>
                      </a:r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контрольных</a:t>
                      </a:r>
                      <a:r>
                        <a:rPr lang="ru-RU" sz="18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надзорных) мероприятий в отделе</a:t>
                      </a:r>
                      <a:endParaRPr lang="ru-RU" sz="18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государственный </a:t>
                      </a:r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энергетический </a:t>
                      </a:r>
                      <a:r>
                        <a:rPr 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надзор Центрального </a:t>
                      </a:r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управления </a:t>
                      </a:r>
                      <a:br>
                        <a:rPr lang="ru-RU" sz="18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</a:t>
                      </a:r>
                      <a:r>
                        <a:rPr lang="ru-RU" sz="18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территории</a:t>
                      </a:r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Костромской области 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0" name="Диаграмма 9"/>
          <p:cNvGraphicFramePr/>
          <p:nvPr>
            <p:extLst>
              <p:ext uri="{D42A27DB-BD31-4B8C-83A1-F6EECF244321}">
                <p14:modId xmlns:p14="http://schemas.microsoft.com/office/powerpoint/2010/main" val="2714912714"/>
              </p:ext>
            </p:extLst>
          </p:nvPr>
        </p:nvGraphicFramePr>
        <p:xfrm>
          <a:off x="498572" y="2966852"/>
          <a:ext cx="6067401" cy="34148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2843808" y="2465851"/>
            <a:ext cx="25202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следующим основаниям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grpSp>
        <p:nvGrpSpPr>
          <p:cNvPr id="11" name="Group 36"/>
          <p:cNvGrpSpPr>
            <a:grpSpLocks/>
          </p:cNvGrpSpPr>
          <p:nvPr/>
        </p:nvGrpSpPr>
        <p:grpSpPr bwMode="auto">
          <a:xfrm>
            <a:off x="0" y="127000"/>
            <a:ext cx="9144000" cy="1611313"/>
            <a:chOff x="0" y="-251"/>
            <a:chExt cx="5760" cy="1015"/>
          </a:xfrm>
        </p:grpSpPr>
        <p:sp>
          <p:nvSpPr>
            <p:cNvPr id="12" name="Rectangle 37"/>
            <p:cNvSpPr>
              <a:spLocks noChangeArrowheads="1"/>
            </p:cNvSpPr>
            <p:nvPr/>
          </p:nvSpPr>
          <p:spPr bwMode="auto">
            <a:xfrm>
              <a:off x="0" y="346"/>
              <a:ext cx="5760" cy="59"/>
            </a:xfrm>
            <a:prstGeom prst="rect">
              <a:avLst/>
            </a:prstGeom>
            <a:gradFill rotWithShape="0">
              <a:gsLst>
                <a:gs pos="0">
                  <a:srgbClr val="003366"/>
                </a:gs>
                <a:gs pos="100000">
                  <a:srgbClr val="0000CC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kumimoji="1" lang="ru-RU" altLang="ru-RU" sz="1400" b="1" dirty="0">
                <a:latin typeface="Calibri" panose="020F0502020204030204" pitchFamily="34" charset="0"/>
              </a:endParaRPr>
            </a:p>
          </p:txBody>
        </p:sp>
        <p:sp>
          <p:nvSpPr>
            <p:cNvPr id="14" name="Rectangle 38"/>
            <p:cNvSpPr>
              <a:spLocks noChangeArrowheads="1"/>
            </p:cNvSpPr>
            <p:nvPr/>
          </p:nvSpPr>
          <p:spPr bwMode="auto">
            <a:xfrm>
              <a:off x="0" y="458"/>
              <a:ext cx="5760" cy="166"/>
            </a:xfrm>
            <a:prstGeom prst="rect">
              <a:avLst/>
            </a:prstGeom>
            <a:gradFill rotWithShape="0">
              <a:gsLst>
                <a:gs pos="0">
                  <a:srgbClr val="003366"/>
                </a:gs>
                <a:gs pos="100000">
                  <a:srgbClr val="0000CC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txBody>
            <a:bodyPr/>
            <a:lstStyle/>
            <a:p>
              <a:pPr eaLnBrk="1" hangingPunct="1">
                <a:defRPr/>
              </a:pPr>
              <a:endParaRPr kumimoji="1" lang="ru-RU" sz="1400" b="1" dirty="0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15" name="Rectangle 39"/>
            <p:cNvSpPr>
              <a:spLocks noChangeArrowheads="1"/>
            </p:cNvSpPr>
            <p:nvPr/>
          </p:nvSpPr>
          <p:spPr bwMode="auto">
            <a:xfrm>
              <a:off x="0" y="401"/>
              <a:ext cx="5760" cy="81"/>
            </a:xfrm>
            <a:prstGeom prst="rect">
              <a:avLst/>
            </a:prstGeom>
            <a:solidFill>
              <a:srgbClr val="993300"/>
            </a:solidFill>
            <a:ln w="9525">
              <a:noFill/>
              <a:miter lim="800000"/>
              <a:headEnd/>
              <a:tailEnd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txBody>
            <a:bodyPr/>
            <a:lstStyle/>
            <a:p>
              <a:pPr eaLnBrk="1" hangingPunct="1">
                <a:defRPr/>
              </a:pPr>
              <a:endParaRPr kumimoji="1" lang="ru-RU" sz="1400" b="1" dirty="0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16" name="Text Box 40"/>
            <p:cNvSpPr txBox="1">
              <a:spLocks noChangeArrowheads="1"/>
            </p:cNvSpPr>
            <p:nvPr/>
          </p:nvSpPr>
          <p:spPr bwMode="auto">
            <a:xfrm>
              <a:off x="327" y="-251"/>
              <a:ext cx="5241" cy="5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1" hangingPunct="1">
                <a:lnSpc>
                  <a:spcPct val="90000"/>
                </a:lnSpc>
                <a:defRPr/>
              </a:pPr>
              <a:endParaRPr kumimoji="1" lang="en-US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endParaRPr>
            </a:p>
            <a:p>
              <a:pPr algn="ctr" eaLnBrk="1" hangingPunct="1">
                <a:lnSpc>
                  <a:spcPct val="90000"/>
                </a:lnSpc>
                <a:defRPr/>
              </a:pPr>
              <a:r>
                <a:rPr kumimoji="1" lang="ru-RU" b="1" dirty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Calibri" pitchFamily="34" charset="0"/>
                  <a:cs typeface="Calibri" pitchFamily="34" charset="0"/>
                </a:rPr>
                <a:t>Центральное управление Федеральной службы по экологическому, </a:t>
              </a:r>
            </a:p>
            <a:p>
              <a:pPr algn="ctr" eaLnBrk="1" hangingPunct="1">
                <a:lnSpc>
                  <a:spcPct val="90000"/>
                </a:lnSpc>
                <a:defRPr/>
              </a:pPr>
              <a:r>
                <a:rPr kumimoji="1" lang="ru-RU" b="1" dirty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Calibri" pitchFamily="34" charset="0"/>
                  <a:cs typeface="Calibri" pitchFamily="34" charset="0"/>
                </a:rPr>
                <a:t>технологическому и атомному надзору</a:t>
              </a:r>
            </a:p>
          </p:txBody>
        </p:sp>
        <p:pic>
          <p:nvPicPr>
            <p:cNvPr id="17" name="Picture 41" descr="fsetan_emblema2007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4" y="15"/>
              <a:ext cx="666" cy="7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3" name="TextBox 2"/>
          <p:cNvSpPr txBox="1"/>
          <p:nvPr/>
        </p:nvSpPr>
        <p:spPr>
          <a:xfrm>
            <a:off x="5629869" y="3138707"/>
            <a:ext cx="3209332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Из них:</a:t>
            </a:r>
          </a:p>
          <a:p>
            <a:pPr marL="285750" indent="-285750">
              <a:buFontTx/>
              <a:buChar char="-"/>
            </a:pPr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Документарных проверок – 309</a:t>
            </a:r>
          </a:p>
          <a:p>
            <a:pPr marL="285750" indent="-285750">
              <a:buFontTx/>
              <a:buChar char="-"/>
            </a:pPr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Выездных проверок – 106</a:t>
            </a:r>
          </a:p>
          <a:p>
            <a:pPr marL="285750" indent="-285750">
              <a:buFontTx/>
              <a:buChar char="-"/>
            </a:pPr>
            <a:endParaRPr lang="ru-RU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Выявлено – 125 нарушений обязательных требований</a:t>
            </a:r>
          </a:p>
        </p:txBody>
      </p:sp>
    </p:spTree>
    <p:extLst>
      <p:ext uri="{BB962C8B-B14F-4D97-AF65-F5344CB8AC3E}">
        <p14:creationId xmlns:p14="http://schemas.microsoft.com/office/powerpoint/2010/main" val="3728878243"/>
      </p:ext>
    </p:extLst>
  </p:cSld>
  <p:clrMapOvr>
    <a:masterClrMapping/>
  </p:clrMapOvr>
  <p:transition spd="med">
    <p:cover dir="l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Номер слайда 11"/>
          <p:cNvSpPr>
            <a:spLocks noGrp="1"/>
          </p:cNvSpPr>
          <p:nvPr>
            <p:ph type="sldNum" sz="quarter" idx="12"/>
          </p:nvPr>
        </p:nvSpPr>
        <p:spPr>
          <a:xfrm>
            <a:off x="7010400" y="6381750"/>
            <a:ext cx="1954088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8B4615F8-D15F-4006-82EE-F7781A410C76}" type="slidenum">
              <a:rPr lang="ru-RU" altLang="ru-RU" sz="1600" smtClean="0"/>
              <a:pPr/>
              <a:t>4</a:t>
            </a:fld>
            <a:endParaRPr lang="ru-RU" altLang="ru-RU" sz="1600" dirty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827863"/>
              </p:ext>
            </p:extLst>
          </p:nvPr>
        </p:nvGraphicFramePr>
        <p:xfrm>
          <a:off x="251520" y="1628800"/>
          <a:ext cx="8640960" cy="13681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4096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1368152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</a:t>
                      </a:r>
                      <a:r>
                        <a:rPr lang="ru-RU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административных наказаний, наложенных </a:t>
                      </a:r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 </a:t>
                      </a:r>
                      <a:r>
                        <a:rPr lang="ru-RU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итогам </a:t>
                      </a:r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проведённых проверок</a:t>
                      </a:r>
                      <a:r>
                        <a:rPr lang="ru-RU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государственным энергетическим надзором </a:t>
                      </a:r>
                      <a:r>
                        <a:rPr lang="ru-RU" sz="1800" b="1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Центрального </a:t>
                      </a:r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управления Ростехнадзора на территории Костромской области</a:t>
                      </a:r>
                      <a:endParaRPr lang="ru-RU" sz="1800" b="1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80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7" name="Диаграмма 16"/>
          <p:cNvGraphicFramePr/>
          <p:nvPr>
            <p:extLst>
              <p:ext uri="{D42A27DB-BD31-4B8C-83A1-F6EECF244321}">
                <p14:modId xmlns:p14="http://schemas.microsoft.com/office/powerpoint/2010/main" val="3796486824"/>
              </p:ext>
            </p:extLst>
          </p:nvPr>
        </p:nvGraphicFramePr>
        <p:xfrm>
          <a:off x="626818" y="2924944"/>
          <a:ext cx="7905621" cy="3600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pSp>
        <p:nvGrpSpPr>
          <p:cNvPr id="9" name="Group 36"/>
          <p:cNvGrpSpPr>
            <a:grpSpLocks/>
          </p:cNvGrpSpPr>
          <p:nvPr/>
        </p:nvGrpSpPr>
        <p:grpSpPr bwMode="auto">
          <a:xfrm>
            <a:off x="0" y="127000"/>
            <a:ext cx="9144000" cy="1611313"/>
            <a:chOff x="0" y="-251"/>
            <a:chExt cx="5760" cy="1015"/>
          </a:xfrm>
        </p:grpSpPr>
        <p:sp>
          <p:nvSpPr>
            <p:cNvPr id="10" name="Rectangle 37"/>
            <p:cNvSpPr>
              <a:spLocks noChangeArrowheads="1"/>
            </p:cNvSpPr>
            <p:nvPr/>
          </p:nvSpPr>
          <p:spPr bwMode="auto">
            <a:xfrm>
              <a:off x="0" y="346"/>
              <a:ext cx="5760" cy="59"/>
            </a:xfrm>
            <a:prstGeom prst="rect">
              <a:avLst/>
            </a:prstGeom>
            <a:gradFill rotWithShape="0">
              <a:gsLst>
                <a:gs pos="0">
                  <a:srgbClr val="003366"/>
                </a:gs>
                <a:gs pos="100000">
                  <a:srgbClr val="0000CC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kumimoji="1" lang="ru-RU" altLang="ru-RU" sz="1400" b="1" dirty="0">
                <a:latin typeface="Calibri" panose="020F0502020204030204" pitchFamily="34" charset="0"/>
              </a:endParaRPr>
            </a:p>
          </p:txBody>
        </p:sp>
        <p:sp>
          <p:nvSpPr>
            <p:cNvPr id="11" name="Rectangle 38"/>
            <p:cNvSpPr>
              <a:spLocks noChangeArrowheads="1"/>
            </p:cNvSpPr>
            <p:nvPr/>
          </p:nvSpPr>
          <p:spPr bwMode="auto">
            <a:xfrm>
              <a:off x="0" y="458"/>
              <a:ext cx="5760" cy="166"/>
            </a:xfrm>
            <a:prstGeom prst="rect">
              <a:avLst/>
            </a:prstGeom>
            <a:gradFill rotWithShape="0">
              <a:gsLst>
                <a:gs pos="0">
                  <a:srgbClr val="003366"/>
                </a:gs>
                <a:gs pos="100000">
                  <a:srgbClr val="0000CC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txBody>
            <a:bodyPr/>
            <a:lstStyle/>
            <a:p>
              <a:pPr eaLnBrk="1" hangingPunct="1">
                <a:defRPr/>
              </a:pPr>
              <a:endParaRPr kumimoji="1" lang="ru-RU" sz="1400" b="1" dirty="0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12" name="Rectangle 39"/>
            <p:cNvSpPr>
              <a:spLocks noChangeArrowheads="1"/>
            </p:cNvSpPr>
            <p:nvPr/>
          </p:nvSpPr>
          <p:spPr bwMode="auto">
            <a:xfrm>
              <a:off x="0" y="401"/>
              <a:ext cx="5760" cy="81"/>
            </a:xfrm>
            <a:prstGeom prst="rect">
              <a:avLst/>
            </a:prstGeom>
            <a:solidFill>
              <a:srgbClr val="993300"/>
            </a:solidFill>
            <a:ln w="9525">
              <a:noFill/>
              <a:miter lim="800000"/>
              <a:headEnd/>
              <a:tailEnd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txBody>
            <a:bodyPr/>
            <a:lstStyle/>
            <a:p>
              <a:pPr eaLnBrk="1" hangingPunct="1">
                <a:defRPr/>
              </a:pPr>
              <a:endParaRPr kumimoji="1" lang="ru-RU" sz="1400" b="1" dirty="0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14" name="Text Box 40"/>
            <p:cNvSpPr txBox="1">
              <a:spLocks noChangeArrowheads="1"/>
            </p:cNvSpPr>
            <p:nvPr/>
          </p:nvSpPr>
          <p:spPr bwMode="auto">
            <a:xfrm>
              <a:off x="327" y="-251"/>
              <a:ext cx="5241" cy="5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1" hangingPunct="1">
                <a:lnSpc>
                  <a:spcPct val="90000"/>
                </a:lnSpc>
                <a:defRPr/>
              </a:pPr>
              <a:endParaRPr kumimoji="1" lang="en-US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endParaRPr>
            </a:p>
            <a:p>
              <a:pPr algn="ctr" eaLnBrk="1" hangingPunct="1">
                <a:lnSpc>
                  <a:spcPct val="90000"/>
                </a:lnSpc>
                <a:defRPr/>
              </a:pPr>
              <a:r>
                <a:rPr kumimoji="1" lang="ru-RU" b="1" dirty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Calibri" pitchFamily="34" charset="0"/>
                  <a:cs typeface="Calibri" pitchFamily="34" charset="0"/>
                </a:rPr>
                <a:t>Центральное управление Федеральной службы по экологическому, </a:t>
              </a:r>
            </a:p>
            <a:p>
              <a:pPr algn="ctr" eaLnBrk="1" hangingPunct="1">
                <a:lnSpc>
                  <a:spcPct val="90000"/>
                </a:lnSpc>
                <a:defRPr/>
              </a:pPr>
              <a:r>
                <a:rPr kumimoji="1" lang="ru-RU" b="1" dirty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Calibri" pitchFamily="34" charset="0"/>
                  <a:cs typeface="Calibri" pitchFamily="34" charset="0"/>
                </a:rPr>
                <a:t>технологическому и атомному надзору</a:t>
              </a:r>
            </a:p>
          </p:txBody>
        </p:sp>
        <p:pic>
          <p:nvPicPr>
            <p:cNvPr id="15" name="Picture 41" descr="fsetan_emblema2007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4" y="15"/>
              <a:ext cx="666" cy="7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623060197"/>
      </p:ext>
    </p:extLst>
  </p:cSld>
  <p:clrMapOvr>
    <a:masterClrMapping/>
  </p:clrMapOvr>
  <p:transition spd="med">
    <p:cover dir="l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Номер слайда 11"/>
          <p:cNvSpPr>
            <a:spLocks noGrp="1"/>
          </p:cNvSpPr>
          <p:nvPr>
            <p:ph type="sldNum" sz="quarter" idx="12"/>
          </p:nvPr>
        </p:nvSpPr>
        <p:spPr>
          <a:xfrm>
            <a:off x="7010400" y="6381750"/>
            <a:ext cx="1954088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8B4615F8-D15F-4006-82EE-F7781A410C76}" type="slidenum">
              <a:rPr lang="ru-RU" altLang="ru-RU" sz="1600" smtClean="0">
                <a:solidFill>
                  <a:srgbClr val="000000"/>
                </a:solidFill>
              </a:rPr>
              <a:pPr/>
              <a:t>5</a:t>
            </a:fld>
            <a:endParaRPr lang="ru-RU" altLang="ru-RU" sz="1600" dirty="0">
              <a:solidFill>
                <a:srgbClr val="000000"/>
              </a:solidFill>
            </a:endParaRPr>
          </a:p>
        </p:txBody>
      </p:sp>
      <p:graphicFrame>
        <p:nvGraphicFramePr>
          <p:cNvPr id="17" name="Диаграмма 16"/>
          <p:cNvGraphicFramePr/>
          <p:nvPr>
            <p:extLst/>
          </p:nvPr>
        </p:nvGraphicFramePr>
        <p:xfrm>
          <a:off x="683568" y="2631637"/>
          <a:ext cx="7848872" cy="35246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pSp>
        <p:nvGrpSpPr>
          <p:cNvPr id="9" name="Group 36"/>
          <p:cNvGrpSpPr>
            <a:grpSpLocks/>
          </p:cNvGrpSpPr>
          <p:nvPr/>
        </p:nvGrpSpPr>
        <p:grpSpPr bwMode="auto">
          <a:xfrm>
            <a:off x="0" y="127000"/>
            <a:ext cx="9144000" cy="1611313"/>
            <a:chOff x="0" y="-251"/>
            <a:chExt cx="5760" cy="1015"/>
          </a:xfrm>
        </p:grpSpPr>
        <p:sp>
          <p:nvSpPr>
            <p:cNvPr id="10" name="Rectangle 37"/>
            <p:cNvSpPr>
              <a:spLocks noChangeArrowheads="1"/>
            </p:cNvSpPr>
            <p:nvPr/>
          </p:nvSpPr>
          <p:spPr bwMode="auto">
            <a:xfrm>
              <a:off x="0" y="346"/>
              <a:ext cx="5760" cy="59"/>
            </a:xfrm>
            <a:prstGeom prst="rect">
              <a:avLst/>
            </a:prstGeom>
            <a:gradFill rotWithShape="0">
              <a:gsLst>
                <a:gs pos="0">
                  <a:srgbClr val="003366"/>
                </a:gs>
                <a:gs pos="100000">
                  <a:srgbClr val="0000CC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kumimoji="1" lang="ru-RU" altLang="ru-RU" sz="1400" b="1" dirty="0">
                <a:solidFill>
                  <a:srgbClr val="000000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11" name="Rectangle 38"/>
            <p:cNvSpPr>
              <a:spLocks noChangeArrowheads="1"/>
            </p:cNvSpPr>
            <p:nvPr/>
          </p:nvSpPr>
          <p:spPr bwMode="auto">
            <a:xfrm>
              <a:off x="0" y="458"/>
              <a:ext cx="5760" cy="166"/>
            </a:xfrm>
            <a:prstGeom prst="rect">
              <a:avLst/>
            </a:prstGeom>
            <a:gradFill rotWithShape="0">
              <a:gsLst>
                <a:gs pos="0">
                  <a:srgbClr val="003366"/>
                </a:gs>
                <a:gs pos="100000">
                  <a:srgbClr val="0000CC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txBody>
            <a:bodyPr/>
            <a:lstStyle/>
            <a:p>
              <a:pPr>
                <a:defRPr/>
              </a:pPr>
              <a:endParaRPr kumimoji="1" lang="ru-RU" sz="140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12" name="Rectangle 39"/>
            <p:cNvSpPr>
              <a:spLocks noChangeArrowheads="1"/>
            </p:cNvSpPr>
            <p:nvPr/>
          </p:nvSpPr>
          <p:spPr bwMode="auto">
            <a:xfrm>
              <a:off x="0" y="401"/>
              <a:ext cx="5760" cy="81"/>
            </a:xfrm>
            <a:prstGeom prst="rect">
              <a:avLst/>
            </a:prstGeom>
            <a:solidFill>
              <a:srgbClr val="993300"/>
            </a:solidFill>
            <a:ln w="9525">
              <a:noFill/>
              <a:miter lim="800000"/>
              <a:headEnd/>
              <a:tailEnd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txBody>
            <a:bodyPr/>
            <a:lstStyle/>
            <a:p>
              <a:pPr>
                <a:defRPr/>
              </a:pPr>
              <a:endParaRPr kumimoji="1" lang="ru-RU" sz="140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14" name="Text Box 40"/>
            <p:cNvSpPr txBox="1">
              <a:spLocks noChangeArrowheads="1"/>
            </p:cNvSpPr>
            <p:nvPr/>
          </p:nvSpPr>
          <p:spPr bwMode="auto">
            <a:xfrm>
              <a:off x="327" y="-251"/>
              <a:ext cx="5241" cy="5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lnSpc>
                  <a:spcPct val="90000"/>
                </a:lnSpc>
                <a:defRPr/>
              </a:pPr>
              <a:endParaRPr kumimoji="1" lang="en-US" b="1" dirty="0">
                <a:ln w="1905"/>
                <a:gradFill>
                  <a:gsLst>
                    <a:gs pos="0">
                      <a:srgbClr val="2D2D8A">
                        <a:shade val="20000"/>
                        <a:satMod val="200000"/>
                      </a:srgbClr>
                    </a:gs>
                    <a:gs pos="78000">
                      <a:srgbClr val="2D2D8A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2D2D8A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endParaRPr>
            </a:p>
            <a:p>
              <a:pPr algn="ctr">
                <a:lnSpc>
                  <a:spcPct val="90000"/>
                </a:lnSpc>
                <a:defRPr/>
              </a:pPr>
              <a:r>
                <a:rPr kumimoji="1" lang="ru-RU" b="1" dirty="0">
                  <a:ln w="1905"/>
                  <a:gradFill>
                    <a:gsLst>
                      <a:gs pos="0">
                        <a:srgbClr val="2D2D8A">
                          <a:shade val="20000"/>
                          <a:satMod val="200000"/>
                        </a:srgbClr>
                      </a:gs>
                      <a:gs pos="78000">
                        <a:srgbClr val="2D2D8A">
                          <a:tint val="90000"/>
                          <a:shade val="89000"/>
                          <a:satMod val="220000"/>
                        </a:srgbClr>
                      </a:gs>
                      <a:gs pos="100000">
                        <a:srgbClr val="2D2D8A">
                          <a:tint val="12000"/>
                          <a:satMod val="255000"/>
                        </a:srgb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Calibri" pitchFamily="34" charset="0"/>
                  <a:cs typeface="Calibri" pitchFamily="34" charset="0"/>
                </a:rPr>
                <a:t>Центральное управление Федеральной службы по экологическому, </a:t>
              </a:r>
            </a:p>
            <a:p>
              <a:pPr algn="ctr">
                <a:lnSpc>
                  <a:spcPct val="90000"/>
                </a:lnSpc>
                <a:defRPr/>
              </a:pPr>
              <a:r>
                <a:rPr kumimoji="1" lang="ru-RU" b="1" dirty="0">
                  <a:ln w="1905"/>
                  <a:gradFill>
                    <a:gsLst>
                      <a:gs pos="0">
                        <a:srgbClr val="2D2D8A">
                          <a:shade val="20000"/>
                          <a:satMod val="200000"/>
                        </a:srgbClr>
                      </a:gs>
                      <a:gs pos="78000">
                        <a:srgbClr val="2D2D8A">
                          <a:tint val="90000"/>
                          <a:shade val="89000"/>
                          <a:satMod val="220000"/>
                        </a:srgbClr>
                      </a:gs>
                      <a:gs pos="100000">
                        <a:srgbClr val="2D2D8A">
                          <a:tint val="12000"/>
                          <a:satMod val="255000"/>
                        </a:srgb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Calibri" pitchFamily="34" charset="0"/>
                  <a:cs typeface="Calibri" pitchFamily="34" charset="0"/>
                </a:rPr>
                <a:t>технологическому и атомному надзору</a:t>
              </a:r>
            </a:p>
          </p:txBody>
        </p:sp>
        <p:pic>
          <p:nvPicPr>
            <p:cNvPr id="15" name="Picture 41" descr="fsetan_emblema2007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4" y="15"/>
              <a:ext cx="666" cy="7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5" name="TextBox 4"/>
          <p:cNvSpPr txBox="1"/>
          <p:nvPr/>
        </p:nvSpPr>
        <p:spPr>
          <a:xfrm>
            <a:off x="683568" y="1963739"/>
            <a:ext cx="7992888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замечания, выявленные в ходе контрольно-надзорных мероприятий </a:t>
            </a:r>
            <a:r>
              <a:rPr lang="ru-RU" sz="16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6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16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рамках федерального государственного энергетического надзора в сфере теплоснабжения</a:t>
            </a:r>
            <a:r>
              <a:rPr lang="ru-RU" sz="16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ctr"/>
            <a:endParaRPr lang="ru-RU" sz="1600" b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</a:t>
            </a:r>
            <a: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обеспечено ведение технической документации;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частичное </a:t>
            </a:r>
            <a: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разрушение изоляции трубопроводов;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ответственный </a:t>
            </a:r>
            <a: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исправное состояние и безопасную эксплуатацию тепловых энергоустановок, а также его заместитель не прошли проверку знаний;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установленные сроки не проводятся режимно-наладочные испытания котлов </a:t>
            </a:r>
            <a:r>
              <a:rPr lang="ru-RU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котельных;</a:t>
            </a:r>
            <a:endParaRPr lang="ru-RU" sz="1600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проводится техническое диагностирование оборудования, отработавшего свой нормативный срок;</a:t>
            </a:r>
            <a:endParaRPr lang="ru-RU" sz="1600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</a:t>
            </a:r>
            <a: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обеспечено содержание сооружений и здания котельной в исправном состоянии</a:t>
            </a:r>
            <a:r>
              <a:rPr lang="ru-RU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137803023"/>
      </p:ext>
    </p:extLst>
  </p:cSld>
  <p:clrMapOvr>
    <a:masterClrMapping/>
  </p:clrMapOvr>
  <p:transition spd="med">
    <p:cover dir="l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Номер слайда 11"/>
          <p:cNvSpPr>
            <a:spLocks noGrp="1"/>
          </p:cNvSpPr>
          <p:nvPr>
            <p:ph type="sldNum" sz="quarter" idx="12"/>
          </p:nvPr>
        </p:nvSpPr>
        <p:spPr>
          <a:xfrm>
            <a:off x="7010400" y="6381750"/>
            <a:ext cx="1954088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8B4615F8-D15F-4006-82EE-F7781A410C76}" type="slidenum">
              <a:rPr lang="ru-RU" altLang="ru-RU" sz="1600" smtClean="0">
                <a:solidFill>
                  <a:srgbClr val="000000"/>
                </a:solidFill>
              </a:rPr>
              <a:pPr/>
              <a:t>6</a:t>
            </a:fld>
            <a:endParaRPr lang="ru-RU" altLang="ru-RU" sz="1600" dirty="0">
              <a:solidFill>
                <a:srgbClr val="000000"/>
              </a:solidFill>
            </a:endParaRPr>
          </a:p>
        </p:txBody>
      </p:sp>
      <p:graphicFrame>
        <p:nvGraphicFramePr>
          <p:cNvPr id="17" name="Диаграмма 16"/>
          <p:cNvGraphicFramePr/>
          <p:nvPr>
            <p:extLst/>
          </p:nvPr>
        </p:nvGraphicFramePr>
        <p:xfrm>
          <a:off x="683568" y="2631637"/>
          <a:ext cx="7848872" cy="35246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pSp>
        <p:nvGrpSpPr>
          <p:cNvPr id="9" name="Group 36"/>
          <p:cNvGrpSpPr>
            <a:grpSpLocks/>
          </p:cNvGrpSpPr>
          <p:nvPr/>
        </p:nvGrpSpPr>
        <p:grpSpPr bwMode="auto">
          <a:xfrm>
            <a:off x="0" y="127000"/>
            <a:ext cx="9144000" cy="1611313"/>
            <a:chOff x="0" y="-251"/>
            <a:chExt cx="5760" cy="1015"/>
          </a:xfrm>
        </p:grpSpPr>
        <p:sp>
          <p:nvSpPr>
            <p:cNvPr id="10" name="Rectangle 37"/>
            <p:cNvSpPr>
              <a:spLocks noChangeArrowheads="1"/>
            </p:cNvSpPr>
            <p:nvPr/>
          </p:nvSpPr>
          <p:spPr bwMode="auto">
            <a:xfrm>
              <a:off x="0" y="346"/>
              <a:ext cx="5760" cy="59"/>
            </a:xfrm>
            <a:prstGeom prst="rect">
              <a:avLst/>
            </a:prstGeom>
            <a:gradFill rotWithShape="0">
              <a:gsLst>
                <a:gs pos="0">
                  <a:srgbClr val="003366"/>
                </a:gs>
                <a:gs pos="100000">
                  <a:srgbClr val="0000CC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kumimoji="1" lang="ru-RU" altLang="ru-RU" sz="1400" b="1" dirty="0">
                <a:solidFill>
                  <a:srgbClr val="000000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11" name="Rectangle 38"/>
            <p:cNvSpPr>
              <a:spLocks noChangeArrowheads="1"/>
            </p:cNvSpPr>
            <p:nvPr/>
          </p:nvSpPr>
          <p:spPr bwMode="auto">
            <a:xfrm>
              <a:off x="0" y="458"/>
              <a:ext cx="5760" cy="166"/>
            </a:xfrm>
            <a:prstGeom prst="rect">
              <a:avLst/>
            </a:prstGeom>
            <a:gradFill rotWithShape="0">
              <a:gsLst>
                <a:gs pos="0">
                  <a:srgbClr val="003366"/>
                </a:gs>
                <a:gs pos="100000">
                  <a:srgbClr val="0000CC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txBody>
            <a:bodyPr/>
            <a:lstStyle/>
            <a:p>
              <a:pPr>
                <a:defRPr/>
              </a:pPr>
              <a:endParaRPr kumimoji="1" lang="ru-RU" sz="140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12" name="Rectangle 39"/>
            <p:cNvSpPr>
              <a:spLocks noChangeArrowheads="1"/>
            </p:cNvSpPr>
            <p:nvPr/>
          </p:nvSpPr>
          <p:spPr bwMode="auto">
            <a:xfrm>
              <a:off x="0" y="401"/>
              <a:ext cx="5760" cy="81"/>
            </a:xfrm>
            <a:prstGeom prst="rect">
              <a:avLst/>
            </a:prstGeom>
            <a:solidFill>
              <a:srgbClr val="993300"/>
            </a:solidFill>
            <a:ln w="9525">
              <a:noFill/>
              <a:miter lim="800000"/>
              <a:headEnd/>
              <a:tailEnd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txBody>
            <a:bodyPr/>
            <a:lstStyle/>
            <a:p>
              <a:pPr>
                <a:defRPr/>
              </a:pPr>
              <a:endParaRPr kumimoji="1" lang="ru-RU" sz="140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14" name="Text Box 40"/>
            <p:cNvSpPr txBox="1">
              <a:spLocks noChangeArrowheads="1"/>
            </p:cNvSpPr>
            <p:nvPr/>
          </p:nvSpPr>
          <p:spPr bwMode="auto">
            <a:xfrm>
              <a:off x="327" y="-251"/>
              <a:ext cx="5241" cy="5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lnSpc>
                  <a:spcPct val="90000"/>
                </a:lnSpc>
                <a:defRPr/>
              </a:pPr>
              <a:endParaRPr kumimoji="1" lang="en-US" b="1" dirty="0">
                <a:ln w="1905"/>
                <a:gradFill>
                  <a:gsLst>
                    <a:gs pos="0">
                      <a:srgbClr val="2D2D8A">
                        <a:shade val="20000"/>
                        <a:satMod val="200000"/>
                      </a:srgbClr>
                    </a:gs>
                    <a:gs pos="78000">
                      <a:srgbClr val="2D2D8A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2D2D8A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endParaRPr>
            </a:p>
            <a:p>
              <a:pPr algn="ctr">
                <a:lnSpc>
                  <a:spcPct val="90000"/>
                </a:lnSpc>
                <a:defRPr/>
              </a:pPr>
              <a:r>
                <a:rPr kumimoji="1" lang="ru-RU" b="1" dirty="0">
                  <a:ln w="1905"/>
                  <a:gradFill>
                    <a:gsLst>
                      <a:gs pos="0">
                        <a:srgbClr val="2D2D8A">
                          <a:shade val="20000"/>
                          <a:satMod val="200000"/>
                        </a:srgbClr>
                      </a:gs>
                      <a:gs pos="78000">
                        <a:srgbClr val="2D2D8A">
                          <a:tint val="90000"/>
                          <a:shade val="89000"/>
                          <a:satMod val="220000"/>
                        </a:srgbClr>
                      </a:gs>
                      <a:gs pos="100000">
                        <a:srgbClr val="2D2D8A">
                          <a:tint val="12000"/>
                          <a:satMod val="255000"/>
                        </a:srgb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Calibri" pitchFamily="34" charset="0"/>
                  <a:cs typeface="Calibri" pitchFamily="34" charset="0"/>
                </a:rPr>
                <a:t>Центральное управление Федеральной службы по экологическому, </a:t>
              </a:r>
            </a:p>
            <a:p>
              <a:pPr algn="ctr">
                <a:lnSpc>
                  <a:spcPct val="90000"/>
                </a:lnSpc>
                <a:defRPr/>
              </a:pPr>
              <a:r>
                <a:rPr kumimoji="1" lang="ru-RU" b="1" dirty="0">
                  <a:ln w="1905"/>
                  <a:gradFill>
                    <a:gsLst>
                      <a:gs pos="0">
                        <a:srgbClr val="2D2D8A">
                          <a:shade val="20000"/>
                          <a:satMod val="200000"/>
                        </a:srgbClr>
                      </a:gs>
                      <a:gs pos="78000">
                        <a:srgbClr val="2D2D8A">
                          <a:tint val="90000"/>
                          <a:shade val="89000"/>
                          <a:satMod val="220000"/>
                        </a:srgbClr>
                      </a:gs>
                      <a:gs pos="100000">
                        <a:srgbClr val="2D2D8A">
                          <a:tint val="12000"/>
                          <a:satMod val="255000"/>
                        </a:srgb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Calibri" pitchFamily="34" charset="0"/>
                  <a:cs typeface="Calibri" pitchFamily="34" charset="0"/>
                </a:rPr>
                <a:t>технологическому и атомному надзору</a:t>
              </a:r>
            </a:p>
          </p:txBody>
        </p:sp>
        <p:pic>
          <p:nvPicPr>
            <p:cNvPr id="15" name="Picture 41" descr="fsetan_emblema2007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4" y="15"/>
              <a:ext cx="666" cy="7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5" name="TextBox 4"/>
          <p:cNvSpPr txBox="1"/>
          <p:nvPr/>
        </p:nvSpPr>
        <p:spPr>
          <a:xfrm>
            <a:off x="611560" y="2160589"/>
            <a:ext cx="8064896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замечания, выявленные в ходе контрольно-надзорных мероприятий </a:t>
            </a:r>
            <a:r>
              <a:rPr lang="ru-RU" sz="16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6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16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рамках федерального государственного энергетического надзора в сфере электроэнергетики:</a:t>
            </a:r>
            <a:endParaRPr lang="ru-RU" sz="1600" b="1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16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1600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руководитель </a:t>
            </a:r>
            <a: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организации (его заместитель) не прошел аттестацию </a:t>
            </a:r>
            <a:r>
              <a:rPr lang="ru-RU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</a:t>
            </a:r>
            <a: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вопросам безопасности в сфере электроэнергетики</a:t>
            </a:r>
            <a:r>
              <a:rPr lang="ru-RU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</a:t>
            </a:r>
            <a: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проводится техническое обслуживание электрооборудования</a:t>
            </a:r>
            <a:r>
              <a:rPr lang="ru-RU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</a:t>
            </a:r>
            <a: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назначено лицо, ответственное за электрохозяйство</a:t>
            </a:r>
            <a:r>
              <a:rPr lang="ru-RU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</a:t>
            </a:r>
            <a: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обеспечено проведение профилактических испытаний </a:t>
            </a:r>
            <a:r>
              <a:rPr lang="ru-RU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электрооборудования</a:t>
            </a:r>
            <a: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968819636"/>
      </p:ext>
    </p:extLst>
  </p:cSld>
  <p:clrMapOvr>
    <a:masterClrMapping/>
  </p:clrMapOvr>
  <p:transition spd="med">
    <p:cover dir="l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Номер слайда 11"/>
          <p:cNvSpPr>
            <a:spLocks noGrp="1"/>
          </p:cNvSpPr>
          <p:nvPr>
            <p:ph type="sldNum" sz="quarter" idx="12"/>
          </p:nvPr>
        </p:nvSpPr>
        <p:spPr>
          <a:xfrm>
            <a:off x="7010400" y="6381750"/>
            <a:ext cx="1954088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8B4615F8-D15F-4006-82EE-F7781A410C76}" type="slidenum">
              <a:rPr lang="ru-RU" altLang="ru-RU" sz="1600" smtClean="0">
                <a:solidFill>
                  <a:srgbClr val="000000"/>
                </a:solidFill>
              </a:rPr>
              <a:pPr/>
              <a:t>7</a:t>
            </a:fld>
            <a:endParaRPr lang="ru-RU" altLang="ru-RU" sz="1600" dirty="0">
              <a:solidFill>
                <a:srgbClr val="000000"/>
              </a:solidFill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/>
          </p:nvPr>
        </p:nvGraphicFramePr>
        <p:xfrm>
          <a:off x="323849" y="1988840"/>
          <a:ext cx="8630901" cy="42373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30901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4237336">
                <a:tc>
                  <a:txBody>
                    <a:bodyPr/>
                    <a:lstStyle/>
                    <a:p>
                      <a:pPr algn="ctr"/>
                      <a:r>
                        <a:rPr lang="ru-RU" sz="1600" baseline="0" dirty="0" smtClean="0">
                          <a:solidFill>
                            <a:schemeClr val="tx1"/>
                          </a:solidFill>
                        </a:rPr>
                        <a:t>Положением о федеральном государственном энергетическом надзоре, утвержденным постановлением Правительства Российской Федерации </a:t>
                      </a:r>
                      <a:br>
                        <a:rPr lang="ru-RU" sz="1600" baseline="0" dirty="0" smtClean="0">
                          <a:solidFill>
                            <a:schemeClr val="tx1"/>
                          </a:solidFill>
                        </a:rPr>
                      </a:br>
                      <a:r>
                        <a:rPr lang="ru-RU" sz="1600" baseline="0" dirty="0" smtClean="0">
                          <a:solidFill>
                            <a:schemeClr val="tx1"/>
                          </a:solidFill>
                        </a:rPr>
                        <a:t>от 30 июня 2021 г. № 1085, утверждены следующие </a:t>
                      </a:r>
                    </a:p>
                    <a:p>
                      <a:pPr algn="ctr"/>
                      <a:r>
                        <a:rPr lang="ru-RU" sz="1600" baseline="0" dirty="0" smtClean="0">
                          <a:solidFill>
                            <a:schemeClr val="tx1"/>
                          </a:solidFill>
                        </a:rPr>
                        <a:t>профилактические мероприятия:</a:t>
                      </a:r>
                    </a:p>
                    <a:p>
                      <a:pPr algn="ctr"/>
                      <a:endParaRPr lang="ru-RU" sz="160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ru-RU" sz="160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ru-RU" sz="160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ru-RU" sz="160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ru-RU" sz="160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ru-RU" sz="160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ru-RU" sz="160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indent="0" algn="ctr">
                        <a:buFontTx/>
                        <a:buNone/>
                      </a:pPr>
                      <a:endParaRPr lang="ru-RU" sz="160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ru-RU" sz="140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  <p:grpSp>
        <p:nvGrpSpPr>
          <p:cNvPr id="9" name="Group 36"/>
          <p:cNvGrpSpPr>
            <a:grpSpLocks/>
          </p:cNvGrpSpPr>
          <p:nvPr/>
        </p:nvGrpSpPr>
        <p:grpSpPr bwMode="auto">
          <a:xfrm>
            <a:off x="0" y="127000"/>
            <a:ext cx="9144000" cy="1611313"/>
            <a:chOff x="0" y="-251"/>
            <a:chExt cx="5760" cy="1015"/>
          </a:xfrm>
        </p:grpSpPr>
        <p:sp>
          <p:nvSpPr>
            <p:cNvPr id="10" name="Rectangle 37"/>
            <p:cNvSpPr>
              <a:spLocks noChangeArrowheads="1"/>
            </p:cNvSpPr>
            <p:nvPr/>
          </p:nvSpPr>
          <p:spPr bwMode="auto">
            <a:xfrm>
              <a:off x="0" y="346"/>
              <a:ext cx="5760" cy="59"/>
            </a:xfrm>
            <a:prstGeom prst="rect">
              <a:avLst/>
            </a:prstGeom>
            <a:gradFill rotWithShape="0">
              <a:gsLst>
                <a:gs pos="0">
                  <a:srgbClr val="003366"/>
                </a:gs>
                <a:gs pos="100000">
                  <a:srgbClr val="0000CC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kumimoji="1" lang="ru-RU" altLang="ru-RU" sz="1400" b="1" dirty="0">
                <a:solidFill>
                  <a:srgbClr val="000000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11" name="Rectangle 38"/>
            <p:cNvSpPr>
              <a:spLocks noChangeArrowheads="1"/>
            </p:cNvSpPr>
            <p:nvPr/>
          </p:nvSpPr>
          <p:spPr bwMode="auto">
            <a:xfrm>
              <a:off x="0" y="458"/>
              <a:ext cx="5760" cy="166"/>
            </a:xfrm>
            <a:prstGeom prst="rect">
              <a:avLst/>
            </a:prstGeom>
            <a:gradFill rotWithShape="0">
              <a:gsLst>
                <a:gs pos="0">
                  <a:srgbClr val="003366"/>
                </a:gs>
                <a:gs pos="100000">
                  <a:srgbClr val="0000CC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txBody>
            <a:bodyPr/>
            <a:lstStyle/>
            <a:p>
              <a:pPr>
                <a:defRPr/>
              </a:pPr>
              <a:endParaRPr kumimoji="1" lang="ru-RU" sz="140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12" name="Rectangle 39"/>
            <p:cNvSpPr>
              <a:spLocks noChangeArrowheads="1"/>
            </p:cNvSpPr>
            <p:nvPr/>
          </p:nvSpPr>
          <p:spPr bwMode="auto">
            <a:xfrm>
              <a:off x="0" y="401"/>
              <a:ext cx="5760" cy="81"/>
            </a:xfrm>
            <a:prstGeom prst="rect">
              <a:avLst/>
            </a:prstGeom>
            <a:solidFill>
              <a:srgbClr val="993300"/>
            </a:solidFill>
            <a:ln w="9525">
              <a:noFill/>
              <a:miter lim="800000"/>
              <a:headEnd/>
              <a:tailEnd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txBody>
            <a:bodyPr/>
            <a:lstStyle/>
            <a:p>
              <a:pPr>
                <a:defRPr/>
              </a:pPr>
              <a:endParaRPr kumimoji="1" lang="ru-RU" sz="140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14" name="Text Box 40"/>
            <p:cNvSpPr txBox="1">
              <a:spLocks noChangeArrowheads="1"/>
            </p:cNvSpPr>
            <p:nvPr/>
          </p:nvSpPr>
          <p:spPr bwMode="auto">
            <a:xfrm>
              <a:off x="327" y="-251"/>
              <a:ext cx="5241" cy="5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lnSpc>
                  <a:spcPct val="90000"/>
                </a:lnSpc>
                <a:defRPr/>
              </a:pPr>
              <a:endParaRPr kumimoji="1" lang="en-US" b="1" dirty="0">
                <a:ln w="1905"/>
                <a:gradFill>
                  <a:gsLst>
                    <a:gs pos="0">
                      <a:srgbClr val="2D2D8A">
                        <a:shade val="20000"/>
                        <a:satMod val="200000"/>
                      </a:srgbClr>
                    </a:gs>
                    <a:gs pos="78000">
                      <a:srgbClr val="2D2D8A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2D2D8A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endParaRPr>
            </a:p>
            <a:p>
              <a:pPr algn="ctr">
                <a:lnSpc>
                  <a:spcPct val="90000"/>
                </a:lnSpc>
                <a:defRPr/>
              </a:pPr>
              <a:r>
                <a:rPr kumimoji="1" lang="ru-RU" b="1" dirty="0">
                  <a:ln w="1905"/>
                  <a:gradFill>
                    <a:gsLst>
                      <a:gs pos="0">
                        <a:srgbClr val="2D2D8A">
                          <a:shade val="20000"/>
                          <a:satMod val="200000"/>
                        </a:srgbClr>
                      </a:gs>
                      <a:gs pos="78000">
                        <a:srgbClr val="2D2D8A">
                          <a:tint val="90000"/>
                          <a:shade val="89000"/>
                          <a:satMod val="220000"/>
                        </a:srgbClr>
                      </a:gs>
                      <a:gs pos="100000">
                        <a:srgbClr val="2D2D8A">
                          <a:tint val="12000"/>
                          <a:satMod val="255000"/>
                        </a:srgb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Calibri" pitchFamily="34" charset="0"/>
                  <a:cs typeface="Calibri" pitchFamily="34" charset="0"/>
                </a:rPr>
                <a:t>Центральное управление Федеральной службы по экологическому, </a:t>
              </a:r>
            </a:p>
            <a:p>
              <a:pPr algn="ctr">
                <a:lnSpc>
                  <a:spcPct val="90000"/>
                </a:lnSpc>
                <a:defRPr/>
              </a:pPr>
              <a:r>
                <a:rPr kumimoji="1" lang="ru-RU" b="1" dirty="0">
                  <a:ln w="1905"/>
                  <a:gradFill>
                    <a:gsLst>
                      <a:gs pos="0">
                        <a:srgbClr val="2D2D8A">
                          <a:shade val="20000"/>
                          <a:satMod val="200000"/>
                        </a:srgbClr>
                      </a:gs>
                      <a:gs pos="78000">
                        <a:srgbClr val="2D2D8A">
                          <a:tint val="90000"/>
                          <a:shade val="89000"/>
                          <a:satMod val="220000"/>
                        </a:srgbClr>
                      </a:gs>
                      <a:gs pos="100000">
                        <a:srgbClr val="2D2D8A">
                          <a:tint val="12000"/>
                          <a:satMod val="255000"/>
                        </a:srgb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Calibri" pitchFamily="34" charset="0"/>
                  <a:cs typeface="Calibri" pitchFamily="34" charset="0"/>
                </a:rPr>
                <a:t>технологическому и атомному надзору</a:t>
              </a:r>
            </a:p>
          </p:txBody>
        </p:sp>
        <p:pic>
          <p:nvPicPr>
            <p:cNvPr id="15" name="Picture 41" descr="fsetan_emblema2007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4" y="15"/>
              <a:ext cx="666" cy="7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" name="Прямоугольник 1"/>
          <p:cNvSpPr/>
          <p:nvPr/>
        </p:nvSpPr>
        <p:spPr bwMode="auto">
          <a:xfrm>
            <a:off x="718717" y="3645024"/>
            <a:ext cx="7920879" cy="1497708"/>
          </a:xfrm>
          <a:prstGeom prst="rect">
            <a:avLst/>
          </a:prstGeom>
          <a:solidFill>
            <a:srgbClr val="B3EEB0"/>
          </a:solidFill>
          <a:ln w="9525" cap="sq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285750" indent="-285750" algn="ctr" fontAlgn="base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Ø"/>
            </a:pPr>
            <a:r>
              <a:rPr lang="ru-RU" dirty="0" smtClean="0">
                <a:solidFill>
                  <a:srgbClr val="000000"/>
                </a:solidFill>
              </a:rPr>
              <a:t> </a:t>
            </a:r>
            <a:r>
              <a:rPr lang="ru-RU" dirty="0">
                <a:solidFill>
                  <a:srgbClr val="000000"/>
                </a:solidFill>
              </a:rPr>
              <a:t>информирование;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solidFill>
                <a:srgbClr val="000000"/>
              </a:solidFill>
            </a:endParaRPr>
          </a:p>
          <a:p>
            <a:pPr marL="285750" indent="-285750" algn="ctr" fontAlgn="base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Ø"/>
            </a:pPr>
            <a:r>
              <a:rPr lang="ru-RU" dirty="0" smtClean="0">
                <a:solidFill>
                  <a:srgbClr val="000000"/>
                </a:solidFill>
              </a:rPr>
              <a:t> </a:t>
            </a:r>
            <a:r>
              <a:rPr lang="ru-RU" dirty="0">
                <a:solidFill>
                  <a:srgbClr val="000000"/>
                </a:solidFill>
              </a:rPr>
              <a:t>обобщение правоприменительной практики;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solidFill>
                <a:srgbClr val="000000"/>
              </a:solidFill>
            </a:endParaRPr>
          </a:p>
          <a:p>
            <a:pPr marL="285750" indent="-285750" algn="ctr" fontAlgn="base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Ø"/>
            </a:pPr>
            <a:r>
              <a:rPr lang="ru-RU" dirty="0" smtClean="0">
                <a:solidFill>
                  <a:srgbClr val="000000"/>
                </a:solidFill>
              </a:rPr>
              <a:t> объявление </a:t>
            </a:r>
            <a:r>
              <a:rPr lang="ru-RU" dirty="0">
                <a:solidFill>
                  <a:srgbClr val="000000"/>
                </a:solidFill>
              </a:rPr>
              <a:t>предостережений.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8512726"/>
      </p:ext>
    </p:extLst>
  </p:cSld>
  <p:clrMapOvr>
    <a:masterClrMapping/>
  </p:clrMapOvr>
  <p:transition spd="med">
    <p:cover dir="l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Номер слайда 11"/>
          <p:cNvSpPr>
            <a:spLocks noGrp="1"/>
          </p:cNvSpPr>
          <p:nvPr>
            <p:ph type="sldNum" sz="quarter" idx="12"/>
          </p:nvPr>
        </p:nvSpPr>
        <p:spPr>
          <a:xfrm>
            <a:off x="7010400" y="6381750"/>
            <a:ext cx="1954088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8B4615F8-D15F-4006-82EE-F7781A410C76}" type="slidenum">
              <a:rPr lang="ru-RU" altLang="ru-RU" sz="1600" smtClean="0">
                <a:solidFill>
                  <a:srgbClr val="000000"/>
                </a:solidFill>
              </a:rPr>
              <a:pPr/>
              <a:t>8</a:t>
            </a:fld>
            <a:endParaRPr lang="ru-RU" altLang="ru-RU" sz="1600" dirty="0">
              <a:solidFill>
                <a:srgbClr val="000000"/>
              </a:solidFill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4777253"/>
              </p:ext>
            </p:extLst>
          </p:nvPr>
        </p:nvGraphicFramePr>
        <p:xfrm>
          <a:off x="251520" y="1628800"/>
          <a:ext cx="8640960" cy="1036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4096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524619">
                <a:tc>
                  <a:txBody>
                    <a:bodyPr/>
                    <a:lstStyle/>
                    <a:p>
                      <a:pPr algn="ctr"/>
                      <a:r>
                        <a:rPr lang="ru-RU" u="sng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Профилактические мероприятия </a:t>
                      </a:r>
                    </a:p>
                    <a:p>
                      <a:pPr algn="ctr"/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За</a:t>
                      </a:r>
                      <a:r>
                        <a:rPr lang="ru-RU" sz="1800" b="1" kern="12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6 месяцев 2024 года применено 1517 мер профилактического воздействия, </a:t>
                      </a:r>
                    </a:p>
                    <a:p>
                      <a:pPr algn="ctr"/>
                      <a:r>
                        <a:rPr lang="ru-RU" sz="1800" b="1" kern="12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 именно:</a:t>
                      </a:r>
                      <a:endParaRPr lang="ru-RU" sz="1800" b="1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800" baseline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7" name="Диаграмма 16"/>
          <p:cNvGraphicFramePr/>
          <p:nvPr>
            <p:extLst>
              <p:ext uri="{D42A27DB-BD31-4B8C-83A1-F6EECF244321}">
                <p14:modId xmlns:p14="http://schemas.microsoft.com/office/powerpoint/2010/main" val="3293319613"/>
              </p:ext>
            </p:extLst>
          </p:nvPr>
        </p:nvGraphicFramePr>
        <p:xfrm>
          <a:off x="611560" y="2420888"/>
          <a:ext cx="7992888" cy="41831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pSp>
        <p:nvGrpSpPr>
          <p:cNvPr id="9" name="Group 36"/>
          <p:cNvGrpSpPr>
            <a:grpSpLocks/>
          </p:cNvGrpSpPr>
          <p:nvPr/>
        </p:nvGrpSpPr>
        <p:grpSpPr bwMode="auto">
          <a:xfrm>
            <a:off x="0" y="127000"/>
            <a:ext cx="9144000" cy="1611313"/>
            <a:chOff x="0" y="-251"/>
            <a:chExt cx="5760" cy="1015"/>
          </a:xfrm>
        </p:grpSpPr>
        <p:sp>
          <p:nvSpPr>
            <p:cNvPr id="10" name="Rectangle 37"/>
            <p:cNvSpPr>
              <a:spLocks noChangeArrowheads="1"/>
            </p:cNvSpPr>
            <p:nvPr/>
          </p:nvSpPr>
          <p:spPr bwMode="auto">
            <a:xfrm>
              <a:off x="0" y="346"/>
              <a:ext cx="5760" cy="59"/>
            </a:xfrm>
            <a:prstGeom prst="rect">
              <a:avLst/>
            </a:prstGeom>
            <a:gradFill rotWithShape="0">
              <a:gsLst>
                <a:gs pos="0">
                  <a:srgbClr val="003366"/>
                </a:gs>
                <a:gs pos="100000">
                  <a:srgbClr val="0000CC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kumimoji="1" lang="ru-RU" altLang="ru-RU" sz="1400" b="1" dirty="0">
                <a:solidFill>
                  <a:srgbClr val="000000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11" name="Rectangle 38"/>
            <p:cNvSpPr>
              <a:spLocks noChangeArrowheads="1"/>
            </p:cNvSpPr>
            <p:nvPr/>
          </p:nvSpPr>
          <p:spPr bwMode="auto">
            <a:xfrm>
              <a:off x="0" y="458"/>
              <a:ext cx="5760" cy="166"/>
            </a:xfrm>
            <a:prstGeom prst="rect">
              <a:avLst/>
            </a:prstGeom>
            <a:gradFill rotWithShape="0">
              <a:gsLst>
                <a:gs pos="0">
                  <a:srgbClr val="003366"/>
                </a:gs>
                <a:gs pos="100000">
                  <a:srgbClr val="0000CC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txBody>
            <a:bodyPr/>
            <a:lstStyle/>
            <a:p>
              <a:pPr>
                <a:defRPr/>
              </a:pPr>
              <a:endParaRPr kumimoji="1" lang="ru-RU" sz="140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12" name="Rectangle 39"/>
            <p:cNvSpPr>
              <a:spLocks noChangeArrowheads="1"/>
            </p:cNvSpPr>
            <p:nvPr/>
          </p:nvSpPr>
          <p:spPr bwMode="auto">
            <a:xfrm>
              <a:off x="0" y="401"/>
              <a:ext cx="5760" cy="81"/>
            </a:xfrm>
            <a:prstGeom prst="rect">
              <a:avLst/>
            </a:prstGeom>
            <a:solidFill>
              <a:srgbClr val="993300"/>
            </a:solidFill>
            <a:ln w="9525">
              <a:noFill/>
              <a:miter lim="800000"/>
              <a:headEnd/>
              <a:tailEnd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txBody>
            <a:bodyPr/>
            <a:lstStyle/>
            <a:p>
              <a:pPr>
                <a:defRPr/>
              </a:pPr>
              <a:endParaRPr kumimoji="1" lang="ru-RU" sz="140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14" name="Text Box 40"/>
            <p:cNvSpPr txBox="1">
              <a:spLocks noChangeArrowheads="1"/>
            </p:cNvSpPr>
            <p:nvPr/>
          </p:nvSpPr>
          <p:spPr bwMode="auto">
            <a:xfrm>
              <a:off x="327" y="-251"/>
              <a:ext cx="5241" cy="5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lnSpc>
                  <a:spcPct val="90000"/>
                </a:lnSpc>
                <a:defRPr/>
              </a:pPr>
              <a:endParaRPr kumimoji="1" lang="en-US" b="1" dirty="0">
                <a:ln w="1905"/>
                <a:gradFill>
                  <a:gsLst>
                    <a:gs pos="0">
                      <a:srgbClr val="2D2D8A">
                        <a:shade val="20000"/>
                        <a:satMod val="200000"/>
                      </a:srgbClr>
                    </a:gs>
                    <a:gs pos="78000">
                      <a:srgbClr val="2D2D8A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2D2D8A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endParaRPr>
            </a:p>
            <a:p>
              <a:pPr algn="ctr">
                <a:lnSpc>
                  <a:spcPct val="90000"/>
                </a:lnSpc>
                <a:defRPr/>
              </a:pPr>
              <a:r>
                <a:rPr kumimoji="1" lang="ru-RU" b="1" dirty="0">
                  <a:ln w="1905"/>
                  <a:gradFill>
                    <a:gsLst>
                      <a:gs pos="0">
                        <a:srgbClr val="2D2D8A">
                          <a:shade val="20000"/>
                          <a:satMod val="200000"/>
                        </a:srgbClr>
                      </a:gs>
                      <a:gs pos="78000">
                        <a:srgbClr val="2D2D8A">
                          <a:tint val="90000"/>
                          <a:shade val="89000"/>
                          <a:satMod val="220000"/>
                        </a:srgbClr>
                      </a:gs>
                      <a:gs pos="100000">
                        <a:srgbClr val="2D2D8A">
                          <a:tint val="12000"/>
                          <a:satMod val="255000"/>
                        </a:srgb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Calibri" pitchFamily="34" charset="0"/>
                  <a:cs typeface="Calibri" pitchFamily="34" charset="0"/>
                </a:rPr>
                <a:t>Центральное управление Федеральной службы по экологическому, </a:t>
              </a:r>
            </a:p>
            <a:p>
              <a:pPr algn="ctr">
                <a:lnSpc>
                  <a:spcPct val="90000"/>
                </a:lnSpc>
                <a:defRPr/>
              </a:pPr>
              <a:r>
                <a:rPr kumimoji="1" lang="ru-RU" b="1" dirty="0">
                  <a:ln w="1905"/>
                  <a:gradFill>
                    <a:gsLst>
                      <a:gs pos="0">
                        <a:srgbClr val="2D2D8A">
                          <a:shade val="20000"/>
                          <a:satMod val="200000"/>
                        </a:srgbClr>
                      </a:gs>
                      <a:gs pos="78000">
                        <a:srgbClr val="2D2D8A">
                          <a:tint val="90000"/>
                          <a:shade val="89000"/>
                          <a:satMod val="220000"/>
                        </a:srgbClr>
                      </a:gs>
                      <a:gs pos="100000">
                        <a:srgbClr val="2D2D8A">
                          <a:tint val="12000"/>
                          <a:satMod val="255000"/>
                        </a:srgb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Calibri" pitchFamily="34" charset="0"/>
                  <a:cs typeface="Calibri" pitchFamily="34" charset="0"/>
                </a:rPr>
                <a:t>технологическому и атомному надзору</a:t>
              </a:r>
            </a:p>
          </p:txBody>
        </p:sp>
        <p:pic>
          <p:nvPicPr>
            <p:cNvPr id="15" name="Picture 41" descr="fsetan_emblema2007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4" y="15"/>
              <a:ext cx="666" cy="7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546604055"/>
      </p:ext>
    </p:extLst>
  </p:cSld>
  <p:clrMapOvr>
    <a:masterClrMapping/>
  </p:clrMapOvr>
  <p:transition spd="med">
    <p:cover dir="l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Номер слайда 11"/>
          <p:cNvSpPr>
            <a:spLocks noGrp="1"/>
          </p:cNvSpPr>
          <p:nvPr>
            <p:ph type="sldNum" sz="quarter" idx="12"/>
          </p:nvPr>
        </p:nvSpPr>
        <p:spPr>
          <a:xfrm>
            <a:off x="7010400" y="6381750"/>
            <a:ext cx="1954088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82180150-A0EE-41DD-822A-93FD1C98B7EE}" type="slidenum">
              <a:rPr lang="ru-RU" altLang="ru-RU" sz="1600" smtClean="0"/>
              <a:pPr/>
              <a:t>9</a:t>
            </a:fld>
            <a:endParaRPr lang="ru-RU" altLang="ru-RU" sz="1600" dirty="0"/>
          </a:p>
        </p:txBody>
      </p:sp>
      <p:sp>
        <p:nvSpPr>
          <p:cNvPr id="4118" name="Скругленный прямоугольник 1"/>
          <p:cNvSpPr>
            <a:spLocks noChangeArrowheads="1"/>
          </p:cNvSpPr>
          <p:nvPr/>
        </p:nvSpPr>
        <p:spPr bwMode="auto">
          <a:xfrm>
            <a:off x="713459" y="910766"/>
            <a:ext cx="7772400" cy="1150082"/>
          </a:xfrm>
          <a:prstGeom prst="roundRect">
            <a:avLst>
              <a:gd name="adj" fmla="val 16667"/>
            </a:avLst>
          </a:prstGeom>
          <a:noFill/>
          <a:ln w="9525" cap="sq" algn="ctr">
            <a:noFill/>
            <a:round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ts val="0"/>
              </a:spcBef>
            </a:pPr>
            <a:endParaRPr lang="ru-RU" altLang="ru-RU" b="1" dirty="0">
              <a:solidFill>
                <a:srgbClr val="002060"/>
              </a:solidFill>
            </a:endParaRPr>
          </a:p>
        </p:txBody>
      </p:sp>
      <p:graphicFrame>
        <p:nvGraphicFramePr>
          <p:cNvPr id="10" name="Объект 6">
            <a:extLst>
              <a:ext uri="{FF2B5EF4-FFF2-40B4-BE49-F238E27FC236}">
                <a16:creationId xmlns="" xmlns:a16="http://schemas.microsoft.com/office/drawing/2014/main" id="{CBB9A05F-BFA4-4778-BD69-BB7CF2BD15B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8543731"/>
              </p:ext>
            </p:extLst>
          </p:nvPr>
        </p:nvGraphicFramePr>
        <p:xfrm>
          <a:off x="51608" y="2328725"/>
          <a:ext cx="4880432" cy="38052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pSp>
        <p:nvGrpSpPr>
          <p:cNvPr id="12" name="Group 36"/>
          <p:cNvGrpSpPr>
            <a:grpSpLocks/>
          </p:cNvGrpSpPr>
          <p:nvPr/>
        </p:nvGrpSpPr>
        <p:grpSpPr bwMode="auto">
          <a:xfrm>
            <a:off x="0" y="127000"/>
            <a:ext cx="9144000" cy="1611313"/>
            <a:chOff x="0" y="-251"/>
            <a:chExt cx="5760" cy="1015"/>
          </a:xfrm>
        </p:grpSpPr>
        <p:sp>
          <p:nvSpPr>
            <p:cNvPr id="14" name="Rectangle 37"/>
            <p:cNvSpPr>
              <a:spLocks noChangeArrowheads="1"/>
            </p:cNvSpPr>
            <p:nvPr/>
          </p:nvSpPr>
          <p:spPr bwMode="auto">
            <a:xfrm>
              <a:off x="0" y="346"/>
              <a:ext cx="5760" cy="59"/>
            </a:xfrm>
            <a:prstGeom prst="rect">
              <a:avLst/>
            </a:prstGeom>
            <a:gradFill rotWithShape="0">
              <a:gsLst>
                <a:gs pos="0">
                  <a:srgbClr val="003366"/>
                </a:gs>
                <a:gs pos="100000">
                  <a:srgbClr val="0000CC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kumimoji="1" lang="ru-RU" altLang="ru-RU" sz="1400" b="1" dirty="0">
                <a:latin typeface="Calibri" panose="020F0502020204030204" pitchFamily="34" charset="0"/>
              </a:endParaRPr>
            </a:p>
          </p:txBody>
        </p:sp>
        <p:sp>
          <p:nvSpPr>
            <p:cNvPr id="15" name="Rectangle 38"/>
            <p:cNvSpPr>
              <a:spLocks noChangeArrowheads="1"/>
            </p:cNvSpPr>
            <p:nvPr/>
          </p:nvSpPr>
          <p:spPr bwMode="auto">
            <a:xfrm>
              <a:off x="0" y="458"/>
              <a:ext cx="5760" cy="166"/>
            </a:xfrm>
            <a:prstGeom prst="rect">
              <a:avLst/>
            </a:prstGeom>
            <a:gradFill rotWithShape="0">
              <a:gsLst>
                <a:gs pos="0">
                  <a:srgbClr val="003366"/>
                </a:gs>
                <a:gs pos="100000">
                  <a:srgbClr val="0000CC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txBody>
            <a:bodyPr/>
            <a:lstStyle/>
            <a:p>
              <a:pPr eaLnBrk="1" hangingPunct="1">
                <a:defRPr/>
              </a:pPr>
              <a:endParaRPr kumimoji="1" lang="ru-RU" sz="1400" b="1" dirty="0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16" name="Rectangle 39"/>
            <p:cNvSpPr>
              <a:spLocks noChangeArrowheads="1"/>
            </p:cNvSpPr>
            <p:nvPr/>
          </p:nvSpPr>
          <p:spPr bwMode="auto">
            <a:xfrm>
              <a:off x="0" y="401"/>
              <a:ext cx="5760" cy="81"/>
            </a:xfrm>
            <a:prstGeom prst="rect">
              <a:avLst/>
            </a:prstGeom>
            <a:solidFill>
              <a:srgbClr val="993300"/>
            </a:solidFill>
            <a:ln w="9525">
              <a:noFill/>
              <a:miter lim="800000"/>
              <a:headEnd/>
              <a:tailEnd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txBody>
            <a:bodyPr/>
            <a:lstStyle/>
            <a:p>
              <a:pPr eaLnBrk="1" hangingPunct="1">
                <a:defRPr/>
              </a:pPr>
              <a:endParaRPr kumimoji="1" lang="ru-RU" sz="1400" b="1" dirty="0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17" name="Text Box 40"/>
            <p:cNvSpPr txBox="1">
              <a:spLocks noChangeArrowheads="1"/>
            </p:cNvSpPr>
            <p:nvPr/>
          </p:nvSpPr>
          <p:spPr bwMode="auto">
            <a:xfrm>
              <a:off x="327" y="-251"/>
              <a:ext cx="5241" cy="5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1" hangingPunct="1">
                <a:lnSpc>
                  <a:spcPct val="90000"/>
                </a:lnSpc>
                <a:defRPr/>
              </a:pPr>
              <a:endParaRPr kumimoji="1" lang="en-US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endParaRPr>
            </a:p>
            <a:p>
              <a:pPr algn="ctr" eaLnBrk="1" hangingPunct="1">
                <a:lnSpc>
                  <a:spcPct val="90000"/>
                </a:lnSpc>
                <a:defRPr/>
              </a:pPr>
              <a:r>
                <a:rPr kumimoji="1" lang="ru-RU" b="1" dirty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Calibri" pitchFamily="34" charset="0"/>
                  <a:cs typeface="Calibri" pitchFamily="34" charset="0"/>
                </a:rPr>
                <a:t>Центральное управление Федеральной службы по экологическому, </a:t>
              </a:r>
            </a:p>
            <a:p>
              <a:pPr algn="ctr" eaLnBrk="1" hangingPunct="1">
                <a:lnSpc>
                  <a:spcPct val="90000"/>
                </a:lnSpc>
                <a:defRPr/>
              </a:pPr>
              <a:r>
                <a:rPr kumimoji="1" lang="ru-RU" b="1" dirty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Calibri" pitchFamily="34" charset="0"/>
                  <a:cs typeface="Calibri" pitchFamily="34" charset="0"/>
                </a:rPr>
                <a:t>технологическому и атомному надзору</a:t>
              </a:r>
            </a:p>
          </p:txBody>
        </p:sp>
        <p:pic>
          <p:nvPicPr>
            <p:cNvPr id="18" name="Picture 41" descr="fsetan_emblema2007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4" y="15"/>
              <a:ext cx="666" cy="7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9" name="TextBox 18"/>
          <p:cNvSpPr txBox="1"/>
          <p:nvPr/>
        </p:nvSpPr>
        <p:spPr>
          <a:xfrm>
            <a:off x="863325" y="1598034"/>
            <a:ext cx="79758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2023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году оценке готовности к отопительному периоду на территории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Костромской области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подлежало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муниципальных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образования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3854222184"/>
              </p:ext>
            </p:extLst>
          </p:nvPr>
        </p:nvGraphicFramePr>
        <p:xfrm>
          <a:off x="4932040" y="2422340"/>
          <a:ext cx="3776849" cy="37095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2340326303"/>
      </p:ext>
    </p:extLst>
  </p:cSld>
  <p:clrMapOvr>
    <a:masterClrMapping/>
  </p:clrMapOvr>
  <p:transition spd="med">
    <p:cover dir="lu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sq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sq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2_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sq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sq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Оформление по умолчанию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  <a:fontScheme name="Оформление по умолчанию">
    <a:majorFont>
      <a:latin typeface="Arial"/>
      <a:ea typeface=""/>
      <a:cs typeface=""/>
    </a:majorFont>
    <a:minorFont>
      <a:latin typeface="Arial"/>
      <a:ea typeface=""/>
      <a:cs typeface="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Оформление по умолчанию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  <a:fontScheme name="Оформление по умолчанию">
    <a:majorFont>
      <a:latin typeface="Arial"/>
      <a:ea typeface=""/>
      <a:cs typeface=""/>
    </a:majorFont>
    <a:minorFont>
      <a:latin typeface="Arial"/>
      <a:ea typeface=""/>
      <a:cs typeface="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Оформление по умолчанию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  <a:fontScheme name="Оформление по умолчанию">
    <a:majorFont>
      <a:latin typeface="Arial"/>
      <a:ea typeface=""/>
      <a:cs typeface=""/>
    </a:majorFont>
    <a:minorFont>
      <a:latin typeface="Arial"/>
      <a:ea typeface=""/>
      <a:cs typeface="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1700</TotalTime>
  <Words>433</Words>
  <Application>Microsoft Office PowerPoint</Application>
  <PresentationFormat>Экран (4:3)</PresentationFormat>
  <Paragraphs>168</Paragraphs>
  <Slides>13</Slides>
  <Notes>12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13</vt:i4>
      </vt:variant>
    </vt:vector>
  </HeadingPairs>
  <TitlesOfParts>
    <vt:vector size="19" baseType="lpstr">
      <vt:lpstr>Arial</vt:lpstr>
      <vt:lpstr>Calibri</vt:lpstr>
      <vt:lpstr>Times New Roman</vt:lpstr>
      <vt:lpstr>Wingdings</vt:lpstr>
      <vt:lpstr>Оформление по умолчанию</vt:lpstr>
      <vt:lpstr>2_Оформление по умолчанию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Колесников Иван Николаевич</dc:creator>
  <cp:lastModifiedBy>Смирнова Марина Владимировна</cp:lastModifiedBy>
  <cp:revision>127</cp:revision>
  <cp:lastPrinted>2023-11-22T05:52:06Z</cp:lastPrinted>
  <dcterms:created xsi:type="dcterms:W3CDTF">2022-05-05T08:18:57Z</dcterms:created>
  <dcterms:modified xsi:type="dcterms:W3CDTF">2024-09-09T15:56:29Z</dcterms:modified>
</cp:coreProperties>
</file>