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16"/>
  </p:notesMasterIdLst>
  <p:sldIdLst>
    <p:sldId id="294" r:id="rId3"/>
    <p:sldId id="295" r:id="rId4"/>
    <p:sldId id="270" r:id="rId5"/>
    <p:sldId id="272" r:id="rId6"/>
    <p:sldId id="299" r:id="rId7"/>
    <p:sldId id="300" r:id="rId8"/>
    <p:sldId id="298" r:id="rId9"/>
    <p:sldId id="292" r:id="rId10"/>
    <p:sldId id="290" r:id="rId11"/>
    <p:sldId id="277" r:id="rId12"/>
    <p:sldId id="297" r:id="rId13"/>
    <p:sldId id="291" r:id="rId14"/>
    <p:sldId id="267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2DC"/>
    <a:srgbClr val="AEA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612130340822051E-2"/>
          <c:y val="0.14706199700245637"/>
          <c:w val="0.77060654876730872"/>
          <c:h val="0.68878008531612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415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415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По иным основаниям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01-49BD-9510-1F787E2833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37"/>
        <c:axId val="277045480"/>
        <c:axId val="277045872"/>
      </c:barChart>
      <c:catAx>
        <c:axId val="277045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7045872"/>
        <c:crosses val="autoZero"/>
        <c:auto val="1"/>
        <c:lblAlgn val="ctr"/>
        <c:lblOffset val="100"/>
        <c:noMultiLvlLbl val="0"/>
      </c:catAx>
      <c:valAx>
        <c:axId val="277045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7045480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168890337647109E-2"/>
          <c:y val="2.1121264303966224E-2"/>
          <c:w val="0.87360633764707196"/>
          <c:h val="0.70370398622047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5.2874470045989339E-3"/>
                  <c:y val="1.794032682734426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376-40DB-BF19-738E02556E4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626197963001668E-3"/>
                  <c:y val="-4.47562119580860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76-40DB-BF19-738E02556E4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100819017237717E-2"/>
                  <c:y val="-2.91634243319013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Проведена проверка знаний            в области энергетического надзора</c:v>
                </c:pt>
                <c:pt idx="1">
                  <c:v>Не сдали экзамен</c:v>
                </c:pt>
                <c:pt idx="2">
                  <c:v>Сдали экзамен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974</c:v>
                </c:pt>
                <c:pt idx="1">
                  <c:v>81</c:v>
                </c:pt>
                <c:pt idx="2">
                  <c:v>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376-40DB-BF19-738E0255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6825280"/>
        <c:axId val="296831944"/>
      </c:barChart>
      <c:catAx>
        <c:axId val="29682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6831944"/>
        <c:crosses val="autoZero"/>
        <c:auto val="1"/>
        <c:lblAlgn val="ctr"/>
        <c:lblOffset val="100"/>
        <c:noMultiLvlLbl val="0"/>
      </c:catAx>
      <c:valAx>
        <c:axId val="296831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6825280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446313325670455E-2"/>
          <c:y val="2.1121264303966221E-2"/>
          <c:w val="0.87360633764707196"/>
          <c:h val="0.70370398622047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2975444939746038E-3"/>
                  <c:y val="-9.87473614042884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376-40DB-BF19-738E02556E4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975444939745448E-3"/>
                  <c:y val="-2.0681868681257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76-40DB-BF19-738E02556E4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9476189157056736E-3"/>
                  <c:y val="-7.054771692034231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376-40DB-BF19-738E02556E4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 отношении юридических лиц</c:v>
                </c:pt>
                <c:pt idx="1">
                  <c:v>Количество протоколов временного запрета деятельности</c:v>
                </c:pt>
                <c:pt idx="2">
                  <c:v>В отношении должностных лиц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</c:v>
                </c:pt>
                <c:pt idx="1">
                  <c:v>1</c:v>
                </c:pt>
                <c:pt idx="2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376-40DB-BF19-738E0255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7047440"/>
        <c:axId val="277042344"/>
      </c:barChart>
      <c:catAx>
        <c:axId val="27704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7042344"/>
        <c:crosses val="autoZero"/>
        <c:auto val="1"/>
        <c:lblAlgn val="ctr"/>
        <c:lblOffset val="100"/>
        <c:noMultiLvlLbl val="0"/>
      </c:catAx>
      <c:valAx>
        <c:axId val="277042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7047440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560455566099187"/>
          <c:y val="0.14772942959190419"/>
          <c:w val="0.50468704292795197"/>
          <c:h val="0.68929127607642893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7044304"/>
        <c:axId val="277042736"/>
        <c:axId val="0"/>
      </c:bar3DChart>
      <c:catAx>
        <c:axId val="277044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7042736"/>
        <c:crosses val="autoZero"/>
        <c:auto val="1"/>
        <c:lblAlgn val="ctr"/>
        <c:lblOffset val="100"/>
        <c:noMultiLvlLbl val="0"/>
      </c:catAx>
      <c:valAx>
        <c:axId val="277042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704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560455566099187"/>
          <c:y val="0.14772942959190419"/>
          <c:w val="0.50468704292795197"/>
          <c:h val="0.68929127607642893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7047048"/>
        <c:axId val="277048616"/>
        <c:axId val="0"/>
      </c:bar3DChart>
      <c:catAx>
        <c:axId val="2770470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7048616"/>
        <c:crosses val="autoZero"/>
        <c:auto val="1"/>
        <c:lblAlgn val="ctr"/>
        <c:lblOffset val="100"/>
        <c:noMultiLvlLbl val="0"/>
      </c:catAx>
      <c:valAx>
        <c:axId val="277048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7047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4917421587791548"/>
          <c:y val="0.1721644077423698"/>
          <c:w val="0.41441066107769803"/>
          <c:h val="0.69156001560560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solidFill>
              <a:srgbClr val="333399">
                <a:lumMod val="60000"/>
                <a:lumOff val="4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785644437905299E-3"/>
                  <c:y val="-1.89827573347306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900509002854296E-3"/>
                  <c:y val="-1.0099711143206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1800784530399323E-2"/>
                  <c:y val="0.225752694145095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376-40DB-BF19-738E02556E4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Информирование </c:v>
                </c:pt>
                <c:pt idx="1">
                  <c:v>Объявление предостережений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1400</c:v>
                </c:pt>
                <c:pt idx="1">
                  <c:v>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376-40DB-BF19-738E0255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7049400"/>
        <c:axId val="277041952"/>
      </c:barChart>
      <c:catAx>
        <c:axId val="277049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7041952"/>
        <c:crosses val="autoZero"/>
        <c:auto val="1"/>
        <c:lblAlgn val="ctr"/>
        <c:lblOffset val="100"/>
        <c:noMultiLvlLbl val="0"/>
      </c:catAx>
      <c:valAx>
        <c:axId val="277041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7049400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 муниципальных образований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Костромской</a:t>
            </a:r>
            <a:r>
              <a:rPr lang="ru-RU" sz="14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отопительному периоду 2023-2024 гг.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878413486412197"/>
          <c:y val="2.77142045945512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Готовность муниципальных образований Московской области к ОЗП 2017-2018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175"/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DD-467A-8FE6-8354FC3571D8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DD-467A-8FE6-8354FC3571D8}"/>
              </c:ext>
            </c:extLst>
          </c:dPt>
          <c:dLbls>
            <c:dLbl>
              <c:idx val="0"/>
              <c:layout>
                <c:manualLayout>
                  <c:x val="8.9501708045517187E-2"/>
                  <c:y val="-1.2946157450439628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33 (92%)</a:t>
                    </a:r>
                    <a:endParaRPr lang="en-US" sz="1396" b="1" i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8DD-467A-8FE6-8354FC3571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281443937749773E-2"/>
                  <c:y val="2.6266004327123835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 (8%)</a:t>
                    </a:r>
                    <a:endParaRPr lang="en-US" sz="1396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8DD-467A-8FE6-8354FC3571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признаны готовыми к отопительному периоду</c:v>
                </c:pt>
                <c:pt idx="1">
                  <c:v>признаны неготовыми к отопительному периоду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DD-467A-8FE6-8354FC357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32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 готовности  муниципальных образований  </a:t>
            </a:r>
            <a:endParaRPr lang="ru-RU" sz="1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4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Костромской области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6988505497572183E-2"/>
          <c:y val="0.22698697509211463"/>
          <c:w val="0.92602298900485569"/>
          <c:h val="0.5856728169881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Костромская область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Костромская область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Костромская область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0"/>
        <c:overlap val="13"/>
        <c:axId val="277046264"/>
        <c:axId val="296830376"/>
      </c:barChart>
      <c:catAx>
        <c:axId val="27704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830376"/>
        <c:crosses val="autoZero"/>
        <c:auto val="1"/>
        <c:lblAlgn val="ctr"/>
        <c:lblOffset val="100"/>
        <c:noMultiLvlLbl val="0"/>
      </c:catAx>
      <c:valAx>
        <c:axId val="296830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7046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724464477491932E-2"/>
          <c:y val="0.10776604743722439"/>
          <c:w val="0.89897409059812083"/>
          <c:h val="0.65115585447770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9946196454362223E-3"/>
                  <c:y val="-3.265231738383845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309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D63-46FE-A83C-469AD33C6F6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5586839557509489E-3"/>
                  <c:y val="3.65407742219675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D63-46FE-A83C-469AD33C6F6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D63-46FE-A83C-469AD33C6F6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Принято решений о согласовнии границ охранных зон объектов электросетевого хозяйства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63-46FE-A83C-469AD33C6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6830768"/>
        <c:axId val="296825672"/>
      </c:barChart>
      <c:catAx>
        <c:axId val="29683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6825672"/>
        <c:crosses val="autoZero"/>
        <c:auto val="1"/>
        <c:lblAlgn val="ctr"/>
        <c:lblOffset val="100"/>
        <c:noMultiLvlLbl val="0"/>
      </c:catAx>
      <c:valAx>
        <c:axId val="296825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683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868324080294295E-2"/>
          <c:y val="5.0517223814473801E-2"/>
          <c:w val="0.90062241267065857"/>
          <c:h val="0.60249429539186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Объекты теплоснабжения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9946196454362223E-3"/>
                  <c:y val="-3.265231738383845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18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D63-46FE-A83C-469AD33C6F6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5586839557509489E-3"/>
                  <c:y val="3.65407742219675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D63-46FE-A83C-469AD33C6F6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D63-46FE-A83C-469AD33C6F6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63-46FE-A83C-469AD33C6F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Объектов электросетевого хозяйства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D63-46FE-A83C-469AD33C6F6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Жилые дома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Электроустановки потребителей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Социально-значимые объекты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6831160"/>
        <c:axId val="296828416"/>
      </c:barChart>
      <c:catAx>
        <c:axId val="296831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828416"/>
        <c:crosses val="autoZero"/>
        <c:auto val="1"/>
        <c:lblAlgn val="ctr"/>
        <c:lblOffset val="100"/>
        <c:noMultiLvlLbl val="0"/>
      </c:catAx>
      <c:valAx>
        <c:axId val="2968284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6831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174001434939213E-2"/>
          <c:y val="0.74252044958893471"/>
          <c:w val="0.84535648687009857"/>
          <c:h val="0.20881795831376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0.01802</cdr:x>
      <cdr:y>0.14299</cdr:y>
    </cdr:from>
    <cdr:to>
      <cdr:x>0.54955</cdr:x>
      <cdr:y>0.49921</cdr:y>
    </cdr:to>
    <cdr:sp macro="" textlink="">
      <cdr:nvSpPr>
        <cdr:cNvPr id="7" name="Прямоугольник 6"/>
        <cdr:cNvSpPr/>
      </cdr:nvSpPr>
      <cdr:spPr bwMode="auto">
        <a:xfrm xmlns:a="http://schemas.openxmlformats.org/drawingml/2006/main">
          <a:off x="144016" y="598140"/>
          <a:ext cx="4248472" cy="1490092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бзор нарушений обязательных требований;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редложения о проведении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самообследования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перечень организационно-технических мероприятий;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анализ аварийности и травматизма.</a:t>
          </a:r>
        </a:p>
        <a:p xmlns:a="http://schemas.openxmlformats.org/drawingml/2006/main">
          <a:pPr algn="just"/>
          <a:endParaRPr lang="ru-RU" dirty="0"/>
        </a:p>
      </cdr:txBody>
    </cdr:sp>
  </cdr:relSizeAnchor>
  <cdr:relSizeAnchor xmlns:cdr="http://schemas.openxmlformats.org/drawingml/2006/chartDrawing">
    <cdr:from>
      <cdr:x>0.01802</cdr:x>
      <cdr:y>0.53363</cdr:y>
    </cdr:from>
    <cdr:to>
      <cdr:x>0.54955</cdr:x>
      <cdr:y>0.88985</cdr:y>
    </cdr:to>
    <cdr:sp macro="" textlink="">
      <cdr:nvSpPr>
        <cdr:cNvPr id="8" name="Прямоугольник 7"/>
        <cdr:cNvSpPr/>
      </cdr:nvSpPr>
      <cdr:spPr bwMode="auto">
        <a:xfrm xmlns:a="http://schemas.openxmlformats.org/drawingml/2006/main">
          <a:off x="144016" y="2232248"/>
          <a:ext cx="4248472" cy="1490092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Объявление предостережений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неудовлетворительной оценки </a:t>
          </a:r>
          <a:b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проверке знаний;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техническому состоянию объектов энергетики;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прохождение проверки знаний в комиссии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Ростехнадзора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0.54564</cdr:x>
      <cdr:y>0.62844</cdr:y>
    </cdr:from>
    <cdr:to>
      <cdr:x>0.73405</cdr:x>
      <cdr:y>0.91063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8184" y="2036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0.24786</cdr:x>
      <cdr:y>0.24506</cdr:y>
    </cdr:from>
    <cdr:to>
      <cdr:x>0.35702</cdr:x>
      <cdr:y>0.33632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36117" y="909043"/>
          <a:ext cx="4122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81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0.44432</cdr:x>
      <cdr:y>0.1971</cdr:y>
    </cdr:from>
    <cdr:to>
      <cdr:x>0.55348</cdr:x>
      <cdr:y>0.28837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678113" y="731150"/>
          <a:ext cx="4122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92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32E2-7EC8-4CB3-81BC-8C413FE88D0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3E14E-B37D-4060-8550-F80FC745CC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6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74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5A3E0E-F67E-414A-9F95-77D29D929B8A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11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98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210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99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5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65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4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7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2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8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67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05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5A3E0E-F67E-414A-9F95-77D29D929B8A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1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7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5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14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35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0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14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81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9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37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62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79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58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79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65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76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03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5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2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5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6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9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3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6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4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FFE496-05FA-489A-8F6A-724690EDCCDA}" type="slidenum">
              <a:rPr lang="ru-RU" altLang="ru-RU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3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FFE496-05FA-489A-8F6A-724690EDCCDA}" type="slidenum">
              <a:rPr lang="ru-RU" altLang="ru-RU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8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cap="all" dirty="0" smtClean="0">
                <a:solidFill>
                  <a:srgbClr val="2D2D8A">
                    <a:lumMod val="75000"/>
                  </a:srgbClr>
                </a:solidFill>
                <a:cs typeface="Arial" charset="0"/>
              </a:rPr>
              <a:t>Основные показатели надзорной деятельности отдела государственного энергетического надзора по Ярославской </a:t>
            </a:r>
            <a:br>
              <a:rPr lang="ru-RU" b="1" cap="all" dirty="0" smtClean="0">
                <a:solidFill>
                  <a:srgbClr val="2D2D8A">
                    <a:lumMod val="75000"/>
                  </a:srgbClr>
                </a:solidFill>
                <a:cs typeface="Arial" charset="0"/>
              </a:rPr>
            </a:br>
            <a:r>
              <a:rPr lang="ru-RU" b="1" cap="all" dirty="0" smtClean="0">
                <a:solidFill>
                  <a:srgbClr val="2D2D8A">
                    <a:lumMod val="75000"/>
                  </a:srgbClr>
                </a:solidFill>
                <a:cs typeface="Arial" charset="0"/>
              </a:rPr>
              <a:t>и Костромской областям за 6 месяцев 2024 года</a:t>
            </a: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начальника отдела государственного энергетического надзора </a:t>
            </a:r>
            <a:b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 Ярославской и Костромской областям </a:t>
            </a:r>
            <a:r>
              <a:rPr kumimoji="1" lang="ru-RU" sz="2000" b="1" dirty="0" err="1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Сорвановой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 Татьяны Александровны</a:t>
            </a:r>
            <a:endParaRPr kumimoji="1" lang="ru-RU" sz="2000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26 сентября 2024 </a:t>
            </a:r>
            <a:r>
              <a:rPr kumimoji="1" lang="ru-RU" sz="20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80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9917E5-B2E8-4E25-9216-F0F049839C8B}" type="slidenum">
              <a:rPr lang="ru-RU" altLang="ru-RU" sz="1600" smtClean="0"/>
              <a:pPr/>
              <a:t>10</a:t>
            </a:fld>
            <a:endParaRPr lang="ru-RU" altLang="ru-RU" sz="16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71012"/>
              </p:ext>
            </p:extLst>
          </p:nvPr>
        </p:nvGraphicFramePr>
        <p:xfrm>
          <a:off x="107504" y="1738312"/>
          <a:ext cx="892899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5052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границ охранных зон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объектов электросетевого хозяйства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50545871"/>
              </p:ext>
            </p:extLst>
          </p:nvPr>
        </p:nvGraphicFramePr>
        <p:xfrm>
          <a:off x="683568" y="2160588"/>
          <a:ext cx="756084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6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089639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9917E5-B2E8-4E25-9216-F0F049839C8B}" type="slidenum">
              <a:rPr lang="ru-RU" altLang="ru-RU" sz="1600" smtClean="0">
                <a:solidFill>
                  <a:srgbClr val="000000"/>
                </a:solidFill>
              </a:rPr>
              <a:pPr/>
              <a:t>11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107504" y="1738312"/>
          <a:ext cx="892899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05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Допуск в эксплуатацию новых и реконструированных энергоустановок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852502777"/>
              </p:ext>
            </p:extLst>
          </p:nvPr>
        </p:nvGraphicFramePr>
        <p:xfrm>
          <a:off x="683568" y="2160588"/>
          <a:ext cx="7704856" cy="44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6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4366163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pPr/>
              <a:t>12</a:t>
            </a:fld>
            <a:endParaRPr lang="ru-RU" alt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128438"/>
              </p:ext>
            </p:extLst>
          </p:nvPr>
        </p:nvGraphicFramePr>
        <p:xfrm>
          <a:off x="251520" y="1628800"/>
          <a:ext cx="8640960" cy="848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484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знаний в области энергетического надзора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061650414"/>
              </p:ext>
            </p:extLst>
          </p:nvPr>
        </p:nvGraphicFramePr>
        <p:xfrm>
          <a:off x="755576" y="2477269"/>
          <a:ext cx="7876391" cy="375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47885409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3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solidFill>
                  <a:srgbClr val="000000"/>
                </a:solidFill>
              </a:rPr>
              <a:t>2</a:t>
            </a:r>
            <a:endParaRPr lang="ru-RU" altLang="ru-RU" sz="1600" dirty="0">
              <a:solidFill>
                <a:srgbClr val="000000"/>
              </a:solidFill>
            </a:endParaRP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60" y="1489697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</a:rPr>
              <a:t>ПОДНАДЗОРНЫЕ ОБЪЕКТЫ</a:t>
            </a:r>
          </a:p>
          <a:p>
            <a:pPr algn="ctr" fontAlgn="base"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</a:rPr>
              <a:t>Костромской области в области энергетического надзора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Объект 1"/>
          <p:cNvSpPr txBox="1">
            <a:spLocks/>
          </p:cNvSpPr>
          <p:nvPr/>
        </p:nvSpPr>
        <p:spPr bwMode="auto">
          <a:xfrm>
            <a:off x="2483768" y="2348880"/>
            <a:ext cx="4032448" cy="4214842"/>
          </a:xfrm>
          <a:prstGeom prst="rect">
            <a:avLst/>
          </a:prstGeom>
          <a:solidFill>
            <a:schemeClr val="lt1">
              <a:alpha val="87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4900" b="1" i="1" u="sng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002060"/>
                </a:solidFill>
                <a:cs typeface="Times New Roman" pitchFamily="18" charset="0"/>
              </a:rPr>
              <a:t>Число поднадзорных организаций </a:t>
            </a:r>
            <a:r>
              <a:rPr lang="ru-RU" sz="5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5600" b="1" dirty="0" smtClean="0">
                <a:solidFill>
                  <a:srgbClr val="C00000"/>
                </a:solidFill>
                <a:cs typeface="Times New Roman" pitchFamily="18" charset="0"/>
              </a:rPr>
              <a:t>–  795</a:t>
            </a:r>
            <a:r>
              <a:rPr lang="ru-RU" sz="5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ru-RU" sz="5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в </a:t>
            </a:r>
            <a:r>
              <a:rPr lang="ru-RU" sz="5600" dirty="0" err="1">
                <a:solidFill>
                  <a:srgbClr val="002060"/>
                </a:solidFill>
                <a:cs typeface="Times New Roman" pitchFamily="18" charset="0"/>
              </a:rPr>
              <a:t>т.ч</a:t>
            </a: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. электросетевых организаций </a:t>
            </a:r>
            <a:r>
              <a:rPr lang="ru-RU" sz="5600" b="1" dirty="0" smtClean="0">
                <a:solidFill>
                  <a:srgbClr val="C00000"/>
                </a:solidFill>
                <a:cs typeface="Times New Roman" pitchFamily="18" charset="0"/>
              </a:rPr>
              <a:t>– 6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 теплоснабжающих </a:t>
            </a: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организаций </a:t>
            </a:r>
            <a:r>
              <a:rPr lang="ru-RU" sz="5600" b="1" dirty="0" smtClean="0">
                <a:solidFill>
                  <a:srgbClr val="C00000"/>
                </a:solidFill>
                <a:cs typeface="Times New Roman" pitchFamily="18" charset="0"/>
              </a:rPr>
              <a:t>– 70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Субъектов </a:t>
            </a:r>
            <a:r>
              <a:rPr lang="ru-RU" sz="5600" dirty="0" err="1" smtClean="0">
                <a:solidFill>
                  <a:srgbClr val="002060"/>
                </a:solidFill>
                <a:cs typeface="Times New Roman" pitchFamily="18" charset="0"/>
              </a:rPr>
              <a:t>электроэнегретики</a:t>
            </a: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, работающих </a:t>
            </a:r>
            <a:b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в режиме комбинированной выработки </a:t>
            </a:r>
            <a:r>
              <a:rPr lang="ru-RU" sz="5600" b="1" dirty="0" smtClean="0">
                <a:solidFill>
                  <a:srgbClr val="C00000"/>
                </a:solidFill>
                <a:cs typeface="Times New Roman" pitchFamily="18" charset="0"/>
              </a:rPr>
              <a:t>– 3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Потребителей электрической энергии </a:t>
            </a:r>
            <a:r>
              <a:rPr lang="ru-RU" sz="5600" b="1" dirty="0" smtClean="0">
                <a:solidFill>
                  <a:srgbClr val="FF0000"/>
                </a:solidFill>
                <a:cs typeface="Times New Roman" pitchFamily="18" charset="0"/>
              </a:rPr>
              <a:t>–</a:t>
            </a:r>
            <a:r>
              <a:rPr lang="ru-RU" sz="56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5600" b="1" dirty="0" smtClean="0">
                <a:solidFill>
                  <a:srgbClr val="C00000"/>
                </a:solidFill>
                <a:cs typeface="Times New Roman" pitchFamily="18" charset="0"/>
              </a:rPr>
              <a:t>716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5600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Из них: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В категории высокого риска –11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В категории значительного риска – 50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В категории среднего риска – 21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В категории умеренного риска – 569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В категории низкого риска – 144</a:t>
            </a:r>
          </a:p>
        </p:txBody>
      </p:sp>
    </p:spTree>
    <p:extLst>
      <p:ext uri="{BB962C8B-B14F-4D97-AF65-F5344CB8AC3E}">
        <p14:creationId xmlns:p14="http://schemas.microsoft.com/office/powerpoint/2010/main" val="2642350255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1378C6-7243-43C5-A3D1-9DDCD211E3E9}" type="slidenum">
              <a:rPr lang="ru-RU" altLang="ru-RU" sz="1600" smtClean="0"/>
              <a:pPr/>
              <a:t>3</a:t>
            </a:fld>
            <a:endParaRPr lang="ru-RU" alt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72605"/>
              </p:ext>
            </p:extLst>
          </p:nvPr>
        </p:nvGraphicFramePr>
        <p:xfrm>
          <a:off x="237489" y="1516062"/>
          <a:ext cx="87307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контрольных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надзорных) мероприятий в отделе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энергетический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надзор Центрального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управления </a:t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территории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Костромской области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14912714"/>
              </p:ext>
            </p:extLst>
          </p:nvPr>
        </p:nvGraphicFramePr>
        <p:xfrm>
          <a:off x="498572" y="2966852"/>
          <a:ext cx="6067401" cy="3414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43808" y="246585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 основаниям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629869" y="3138707"/>
            <a:ext cx="32093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Документарных проверок – 309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Выездных проверок – 106</a:t>
            </a:r>
          </a:p>
          <a:p>
            <a:pPr marL="285750" indent="-285750">
              <a:buFontTx/>
              <a:buChar char="-"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– 125 нарушений обязательных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3728878243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pPr/>
              <a:t>4</a:t>
            </a:fld>
            <a:endParaRPr lang="ru-RU" alt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27863"/>
              </p:ext>
            </p:extLst>
          </p:nvPr>
        </p:nvGraphicFramePr>
        <p:xfrm>
          <a:off x="251520" y="1628800"/>
          <a:ext cx="8640960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административных наказаний, наложенных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итогам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проведённых проверок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государственным энергетическим надзором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Центрального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Ростехнадзора на территории Костромской области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796486824"/>
              </p:ext>
            </p:extLst>
          </p:nvPr>
        </p:nvGraphicFramePr>
        <p:xfrm>
          <a:off x="626818" y="2924944"/>
          <a:ext cx="790562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306019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5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/>
          </p:nvPr>
        </p:nvGraphicFramePr>
        <p:xfrm>
          <a:off x="683568" y="2631637"/>
          <a:ext cx="7848872" cy="352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683568" y="1963739"/>
            <a:ext cx="79928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замечания, выявленные в ходе контрольно-надзорных мероприятий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федерального государственного энергетического надзора в сфере теплоснабжения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обеспечено ведение технической документации;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разрушение изоляции трубопроводов;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исправное состояние и безопасную эксплуатацию тепловых энергоустановок, а также его заместитель не прошли проверку знаний;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установленные сроки не проводятся режимно-наладочные испытания котлов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котельных;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проводится техническое диагностирование оборудования, отработавшего свой нормативный срок;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обеспечено содержание сооружений и здания котельной в исправном состоянии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7803023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6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/>
          </p:nvPr>
        </p:nvGraphicFramePr>
        <p:xfrm>
          <a:off x="683568" y="2631637"/>
          <a:ext cx="7848872" cy="352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611560" y="2160589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замечания, выявленные в ходе контрольно-надзорных мероприятий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федерального государственного энергетического надзора в сфере электроэнергетики: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(его заместитель) не прошел аттестацию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безопасности в сфере электроэнергетики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техническое обслуживание электрооборудования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назначено лицо, ответственное за электрохозяйство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обеспечено проведение профилактических испытаний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электрооборудования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819636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7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23849" y="1988840"/>
          <a:ext cx="8630901" cy="423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09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237336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Положением о федеральном государственном энергетическом надзоре, утвержденным постановлением Правительства Российской Федерации </a:t>
                      </a:r>
                      <a:b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от 30 июня 2021 г. № 1085, утверждены следующие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профилактические мероприятия:</a:t>
                      </a: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Прямоугольник 1"/>
          <p:cNvSpPr/>
          <p:nvPr/>
        </p:nvSpPr>
        <p:spPr bwMode="auto">
          <a:xfrm>
            <a:off x="718717" y="3645024"/>
            <a:ext cx="7920879" cy="1497708"/>
          </a:xfrm>
          <a:prstGeom prst="rect">
            <a:avLst/>
          </a:prstGeom>
          <a:solidFill>
            <a:srgbClr val="B3EEB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информирование;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обобщение правоприменительной практики;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</a:rPr>
              <a:t> объявление </a:t>
            </a:r>
            <a:r>
              <a:rPr lang="ru-RU" dirty="0">
                <a:solidFill>
                  <a:srgbClr val="000000"/>
                </a:solidFill>
              </a:rPr>
              <a:t>предостережений.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12726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8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77253"/>
              </p:ext>
            </p:extLst>
          </p:nvPr>
        </p:nvGraphicFramePr>
        <p:xfrm>
          <a:off x="251520" y="1628800"/>
          <a:ext cx="864096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4619"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 мероприятия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 месяцев 2024 года применено 1517 мер профилактического воздействия, </a:t>
                      </a:r>
                    </a:p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именно: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293319613"/>
              </p:ext>
            </p:extLst>
          </p:nvPr>
        </p:nvGraphicFramePr>
        <p:xfrm>
          <a:off x="611560" y="2420888"/>
          <a:ext cx="7992888" cy="4183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6604055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180150-A0EE-41DD-822A-93FD1C98B7EE}" type="slidenum">
              <a:rPr lang="ru-RU" altLang="ru-RU" sz="1600" smtClean="0"/>
              <a:pPr/>
              <a:t>9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910766"/>
            <a:ext cx="7772400" cy="115008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Объект 6">
            <a:extLst>
              <a:ext uri="{FF2B5EF4-FFF2-40B4-BE49-F238E27FC236}">
                <a16:creationId xmlns="" xmlns:a16="http://schemas.microsoft.com/office/drawing/2014/main" id="{CBB9A05F-BFA4-4778-BD69-BB7CF2BD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43731"/>
              </p:ext>
            </p:extLst>
          </p:nvPr>
        </p:nvGraphicFramePr>
        <p:xfrm>
          <a:off x="51608" y="2328725"/>
          <a:ext cx="4880432" cy="380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863325" y="1598034"/>
            <a:ext cx="797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оценке готовности к отопительному периоду на территории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Костромской области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подлежало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54222184"/>
              </p:ext>
            </p:extLst>
          </p:nvPr>
        </p:nvGraphicFramePr>
        <p:xfrm>
          <a:off x="4932040" y="2422340"/>
          <a:ext cx="3776849" cy="370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40326303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433</Words>
  <Application>Microsoft Office PowerPoint</Application>
  <PresentationFormat>Экран (4:3)</PresentationFormat>
  <Paragraphs>168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Оформление по умолчанию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Колесников Иван Николаевич</dc:creator>
  <cp:lastModifiedBy>Смирнова Марина Владимировна</cp:lastModifiedBy>
  <cp:revision>127</cp:revision>
  <cp:lastPrinted>2023-11-22T05:52:06Z</cp:lastPrinted>
  <dcterms:created xsi:type="dcterms:W3CDTF">2022-05-05T08:18:57Z</dcterms:created>
  <dcterms:modified xsi:type="dcterms:W3CDTF">2024-09-09T15:56:29Z</dcterms:modified>
</cp:coreProperties>
</file>